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3"/>
  </p:notesMasterIdLst>
  <p:sldIdLst>
    <p:sldId id="256" r:id="rId2"/>
    <p:sldId id="257" r:id="rId3"/>
    <p:sldId id="258" r:id="rId4"/>
    <p:sldId id="259" r:id="rId5"/>
    <p:sldId id="260" r:id="rId6"/>
    <p:sldId id="261" r:id="rId7"/>
    <p:sldId id="265" r:id="rId8"/>
    <p:sldId id="264" r:id="rId9"/>
    <p:sldId id="266" r:id="rId10"/>
    <p:sldId id="267" r:id="rId11"/>
    <p:sldId id="262" r:id="rId12"/>
    <p:sldId id="263" r:id="rId13"/>
    <p:sldId id="268" r:id="rId14"/>
    <p:sldId id="270" r:id="rId15"/>
    <p:sldId id="269" r:id="rId16"/>
    <p:sldId id="271" r:id="rId17"/>
    <p:sldId id="277" r:id="rId18"/>
    <p:sldId id="272" r:id="rId19"/>
    <p:sldId id="276" r:id="rId20"/>
    <p:sldId id="273" r:id="rId21"/>
    <p:sldId id="275" r:id="rId22"/>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7652"/>
  </p:normalViewPr>
  <p:slideViewPr>
    <p:cSldViewPr snapToGrid="0" snapToObjects="1">
      <p:cViewPr varScale="1">
        <p:scale>
          <a:sx n="69" d="100"/>
          <a:sy n="69" d="100"/>
        </p:scale>
        <p:origin x="124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9EF076-9DAF-4D6D-9B69-64C6C60CDC33}" type="datetimeFigureOut">
              <a:rPr lang="en-ZA" smtClean="0"/>
              <a:t>2021/08/25</a:t>
            </a:fld>
            <a:endParaRPr lang="en-ZA"/>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AD9C04-C10C-44AA-97E3-459E78B9212A}" type="slidenum">
              <a:rPr lang="en-ZA" smtClean="0"/>
              <a:t>‹#›</a:t>
            </a:fld>
            <a:endParaRPr lang="en-ZA"/>
          </a:p>
        </p:txBody>
      </p:sp>
    </p:spTree>
    <p:extLst>
      <p:ext uri="{BB962C8B-B14F-4D97-AF65-F5344CB8AC3E}">
        <p14:creationId xmlns:p14="http://schemas.microsoft.com/office/powerpoint/2010/main" val="2748556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1759118-6FE3-48FC-8ACD-B83A0C55919C}" type="datetime1">
              <a:rPr lang="en-US" smtClean="0"/>
              <a:t>8/25/2021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151389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CEDAE7-888B-4BD6-82E3-984A9D06B8FA}" type="datetime1">
              <a:rPr lang="en-US" smtClean="0"/>
              <a:t>8/25/2021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37731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276D87-1AC0-4004-863C-A26F5C96AF2A}" type="datetime1">
              <a:rPr lang="en-US" smtClean="0"/>
              <a:t>8/25/2021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646669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B06EA9-B2CD-4F39-BA76-69DE8607565E}" type="datetime1">
              <a:rPr lang="en-US" smtClean="0"/>
              <a:t>8/25/2021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1774419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AF3027-1CD6-42A8-8312-A8AFA09C0B6B}" type="datetime1">
              <a:rPr lang="en-US" smtClean="0"/>
              <a:t>8/25/2021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56158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6915368-F44B-4538-AC19-A0856FBC1B24}" type="datetime1">
              <a:rPr lang="en-US" smtClean="0"/>
              <a:t>8/25/2021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357827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1E63AF-B4E7-4279-A022-1EC87E7B1DD8}" type="datetime1">
              <a:rPr lang="en-US" smtClean="0"/>
              <a:t>8/25/2021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1054328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7C1939C-9976-484A-9789-0C65BECD3BCF}" type="datetime1">
              <a:rPr lang="en-US" smtClean="0"/>
              <a:t>8/25/2021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121704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26CB8-D908-41F9-AB6F-51749CD05958}" type="datetime1">
              <a:rPr lang="en-US" smtClean="0"/>
              <a:t>8/25/2021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22971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DB69EB-5268-45D9-A743-D18DEAFD97A4}" type="datetime1">
              <a:rPr lang="en-US" smtClean="0"/>
              <a:t>8/25/2021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1676007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42D0B6-9461-49BF-A725-675B83827616}" type="datetime1">
              <a:rPr lang="en-US" smtClean="0"/>
              <a:t>8/25/2021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113592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B15DF7-2723-4CBE-8EB4-D169FCF9ACC9}" type="datetime1">
              <a:rPr lang="en-US" smtClean="0"/>
              <a:t>8/25/2021</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91D83-34EB-A744-81D0-D8E8519C4AE3}" type="slidenum">
              <a:rPr lang="en-US" smtClean="0"/>
              <a:t>‹#›</a:t>
            </a:fld>
            <a:endParaRPr lang="en-US"/>
          </a:p>
        </p:txBody>
      </p:sp>
    </p:spTree>
    <p:extLst>
      <p:ext uri="{BB962C8B-B14F-4D97-AF65-F5344CB8AC3E}">
        <p14:creationId xmlns:p14="http://schemas.microsoft.com/office/powerpoint/2010/main" val="709150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313" y="5846618"/>
            <a:ext cx="9394031" cy="1011382"/>
          </a:xfrm>
        </p:spPr>
        <p:txBody>
          <a:bodyPr>
            <a:normAutofit/>
          </a:bodyPr>
          <a:lstStyle/>
          <a:p>
            <a:r>
              <a:rPr lang="en-US" sz="1800" b="1" dirty="0" smtClean="0">
                <a:latin typeface="Times New Roman" panose="02020603050405020304" pitchFamily="18" charset="0"/>
                <a:ea typeface="Arial" charset="0"/>
                <a:cs typeface="Times New Roman" panose="02020603050405020304" pitchFamily="18" charset="0"/>
              </a:rPr>
              <a:t>BRIEFING ON THE SECOND CALL FOR WRITTEN SUBMISSIONS ON THE REVISED CONSTITUTION EIGHTEENTH AMENDMENT BILL </a:t>
            </a:r>
          </a:p>
          <a:p>
            <a:r>
              <a:rPr lang="en-US" sz="1800" b="1" dirty="0" smtClean="0">
                <a:latin typeface="Times New Roman" panose="02020603050405020304" pitchFamily="18" charset="0"/>
                <a:ea typeface="Arial" charset="0"/>
                <a:cs typeface="Times New Roman" panose="02020603050405020304" pitchFamily="18" charset="0"/>
              </a:rPr>
              <a:t>27 AUGUST 2021</a:t>
            </a:r>
            <a:endParaRPr lang="en-US" sz="1800" b="1" dirty="0" smtClean="0">
              <a:latin typeface="Times New Roman" panose="02020603050405020304" pitchFamily="18" charset="0"/>
              <a:ea typeface="Arial" charset="0"/>
              <a:cs typeface="Times New Roman" panose="02020603050405020304" pitchFamily="18" charset="0"/>
            </a:endParaRPr>
          </a:p>
          <a:p>
            <a:endParaRPr lang="en-US" sz="1800" b="1" dirty="0">
              <a:latin typeface="Times New Roman" panose="02020603050405020304" pitchFamily="18" charset="0"/>
              <a:ea typeface="Arial"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D1B91D83-34EB-A744-81D0-D8E8519C4AE3}" type="slidenum">
              <a:rPr lang="en-US" smtClean="0"/>
              <a:t>1</a:t>
            </a:fld>
            <a:endParaRPr lang="en-US" dirty="0"/>
          </a:p>
        </p:txBody>
      </p:sp>
    </p:spTree>
    <p:extLst>
      <p:ext uri="{BB962C8B-B14F-4D97-AF65-F5344CB8AC3E}">
        <p14:creationId xmlns:p14="http://schemas.microsoft.com/office/powerpoint/2010/main" val="654494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600" b="1" dirty="0" smtClean="0">
                <a:latin typeface="Times New Roman" panose="02020603050405020304" pitchFamily="18" charset="0"/>
                <a:cs typeface="Times New Roman" panose="02020603050405020304" pitchFamily="18" charset="0"/>
              </a:rPr>
              <a:t>MATTERS EMANATING FROM SUBMISSIONS</a:t>
            </a:r>
            <a:endParaRPr lang="en-ZA"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49382" y="1825624"/>
            <a:ext cx="9407236" cy="5032376"/>
          </a:xfrm>
        </p:spPr>
        <p:txBody>
          <a:bodyPr>
            <a:normAutofit/>
          </a:bodyPr>
          <a:lstStyle/>
          <a:p>
            <a:pPr marL="0" indent="0">
              <a:buNone/>
            </a:pPr>
            <a:r>
              <a:rPr lang="en-ZA" b="1" dirty="0" smtClean="0">
                <a:latin typeface="Times New Roman" panose="02020603050405020304" pitchFamily="18" charset="0"/>
                <a:cs typeface="Times New Roman" panose="02020603050405020304" pitchFamily="18" charset="0"/>
              </a:rPr>
              <a:t>State Custodianship </a:t>
            </a:r>
            <a:r>
              <a:rPr lang="en-ZA" b="1" dirty="0" err="1" smtClean="0">
                <a:latin typeface="Times New Roman" panose="02020603050405020304" pitchFamily="18" charset="0"/>
                <a:cs typeface="Times New Roman" panose="02020603050405020304" pitchFamily="18" charset="0"/>
              </a:rPr>
              <a:t>cont</a:t>
            </a:r>
            <a:r>
              <a:rPr lang="en-ZA" b="1" dirty="0" smtClean="0">
                <a:latin typeface="Times New Roman" panose="02020603050405020304" pitchFamily="18" charset="0"/>
                <a:cs typeface="Times New Roman" panose="02020603050405020304" pitchFamily="18" charset="0"/>
              </a:rPr>
              <a:t>… </a:t>
            </a:r>
          </a:p>
          <a:p>
            <a:r>
              <a:rPr lang="en-ZA" dirty="0" smtClean="0">
                <a:latin typeface="Times New Roman" panose="02020603050405020304" pitchFamily="18" charset="0"/>
                <a:cs typeface="Times New Roman" panose="02020603050405020304" pitchFamily="18" charset="0"/>
              </a:rPr>
              <a:t>Land as “common heritage” introduces State Custodianship </a:t>
            </a:r>
          </a:p>
          <a:p>
            <a:pPr lvl="1"/>
            <a:r>
              <a:rPr lang="en-ZA" dirty="0" smtClean="0">
                <a:latin typeface="Times New Roman" panose="02020603050405020304" pitchFamily="18" charset="0"/>
                <a:cs typeface="Times New Roman" panose="02020603050405020304" pitchFamily="18" charset="0"/>
              </a:rPr>
              <a:t>Remove “common heritage” and “State custodianship” from the bill </a:t>
            </a:r>
          </a:p>
          <a:p>
            <a:pPr lvl="1"/>
            <a:r>
              <a:rPr lang="en-ZA" dirty="0" smtClean="0">
                <a:latin typeface="Times New Roman" panose="02020603050405020304" pitchFamily="18" charset="0"/>
                <a:cs typeface="Times New Roman" panose="02020603050405020304" pitchFamily="18" charset="0"/>
              </a:rPr>
              <a:t>Appears to look at land as a natural resource rather than regulating land ownership</a:t>
            </a:r>
          </a:p>
          <a:p>
            <a:pPr lvl="1"/>
            <a:r>
              <a:rPr lang="en-ZA" dirty="0" smtClean="0">
                <a:latin typeface="Times New Roman" panose="02020603050405020304" pitchFamily="18" charset="0"/>
                <a:cs typeface="Times New Roman" panose="02020603050405020304" pitchFamily="18" charset="0"/>
              </a:rPr>
              <a:t>Property rights cannot be vested in future generations</a:t>
            </a:r>
          </a:p>
          <a:p>
            <a:r>
              <a:rPr lang="en-ZA" dirty="0" smtClean="0">
                <a:latin typeface="Times New Roman" panose="02020603050405020304" pitchFamily="18" charset="0"/>
                <a:cs typeface="Times New Roman" panose="02020603050405020304" pitchFamily="18" charset="0"/>
              </a:rPr>
              <a:t>S25(5) is an empowering provision </a:t>
            </a:r>
          </a:p>
          <a:p>
            <a:pPr lvl="1"/>
            <a:r>
              <a:rPr lang="en-ZA" dirty="0" smtClean="0">
                <a:latin typeface="Times New Roman" panose="02020603050405020304" pitchFamily="18" charset="0"/>
                <a:cs typeface="Times New Roman" panose="02020603050405020304" pitchFamily="18" charset="0"/>
              </a:rPr>
              <a:t>State custodianship severely limits the discretion in this clause</a:t>
            </a:r>
          </a:p>
          <a:p>
            <a:pPr lvl="1"/>
            <a:r>
              <a:rPr lang="en-ZA" dirty="0" smtClean="0">
                <a:latin typeface="Times New Roman" panose="02020603050405020304" pitchFamily="18" charset="0"/>
                <a:cs typeface="Times New Roman" panose="02020603050405020304" pitchFamily="18" charset="0"/>
              </a:rPr>
              <a:t>Restricts </a:t>
            </a:r>
            <a:r>
              <a:rPr lang="en-ZA" dirty="0" err="1" smtClean="0">
                <a:latin typeface="Times New Roman" panose="02020603050405020304" pitchFamily="18" charset="0"/>
                <a:cs typeface="Times New Roman" panose="02020603050405020304" pitchFamily="18" charset="0"/>
              </a:rPr>
              <a:t>Govt</a:t>
            </a:r>
            <a:r>
              <a:rPr lang="en-ZA" dirty="0" smtClean="0">
                <a:latin typeface="Times New Roman" panose="02020603050405020304" pitchFamily="18" charset="0"/>
                <a:cs typeface="Times New Roman" panose="02020603050405020304" pitchFamily="18" charset="0"/>
              </a:rPr>
              <a:t> to single model of State ownership to achieve land reform </a:t>
            </a:r>
          </a:p>
          <a:p>
            <a:pPr lvl="1"/>
            <a:r>
              <a:rPr lang="en-ZA" dirty="0" smtClean="0">
                <a:latin typeface="Times New Roman" panose="02020603050405020304" pitchFamily="18" charset="0"/>
                <a:cs typeface="Times New Roman" panose="02020603050405020304" pitchFamily="18" charset="0"/>
              </a:rPr>
              <a:t>Runs the risk of limiting the State </a:t>
            </a:r>
            <a:r>
              <a:rPr lang="en-ZA" dirty="0" err="1" smtClean="0">
                <a:latin typeface="Times New Roman" panose="02020603050405020304" pitchFamily="18" charset="0"/>
                <a:cs typeface="Times New Roman" panose="02020603050405020304" pitchFamily="18" charset="0"/>
              </a:rPr>
              <a:t>wrt</a:t>
            </a:r>
            <a:r>
              <a:rPr lang="en-ZA" dirty="0" smtClean="0">
                <a:latin typeface="Times New Roman" panose="02020603050405020304" pitchFamily="18" charset="0"/>
                <a:cs typeface="Times New Roman" panose="02020603050405020304" pitchFamily="18" charset="0"/>
              </a:rPr>
              <a:t> policy changes to achieve land redistribution</a:t>
            </a:r>
          </a:p>
          <a:p>
            <a:pPr marL="0" indent="0">
              <a:buNone/>
            </a:pPr>
            <a:endParaRPr lang="en-ZA"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10</a:t>
            </a:fld>
            <a:endParaRPr lang="en-US"/>
          </a:p>
        </p:txBody>
      </p:sp>
    </p:spTree>
    <p:extLst>
      <p:ext uri="{BB962C8B-B14F-4D97-AF65-F5344CB8AC3E}">
        <p14:creationId xmlns:p14="http://schemas.microsoft.com/office/powerpoint/2010/main" val="375395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600" b="1" dirty="0" smtClean="0">
                <a:latin typeface="Times New Roman" panose="02020603050405020304" pitchFamily="18" charset="0"/>
                <a:cs typeface="Times New Roman" panose="02020603050405020304" pitchFamily="18" charset="0"/>
              </a:rPr>
              <a:t>MATTERS EMANATING FROM SUBMISSIONS</a:t>
            </a:r>
            <a:endParaRPr lang="en-ZA"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90945" y="1690690"/>
            <a:ext cx="9240981" cy="5030787"/>
          </a:xfrm>
        </p:spPr>
        <p:txBody>
          <a:bodyPr>
            <a:normAutofit/>
          </a:bodyPr>
          <a:lstStyle/>
          <a:p>
            <a:pPr marL="0" indent="0">
              <a:buNone/>
            </a:pPr>
            <a:r>
              <a:rPr lang="en-ZA" b="1" dirty="0" smtClean="0">
                <a:latin typeface="Times New Roman" panose="02020603050405020304" pitchFamily="18" charset="0"/>
                <a:cs typeface="Times New Roman" panose="02020603050405020304" pitchFamily="18" charset="0"/>
              </a:rPr>
              <a:t>3. Nil Compensation &amp; Expropriation Without Compensation  </a:t>
            </a:r>
          </a:p>
          <a:p>
            <a:pPr marL="0" indent="0">
              <a:buNone/>
            </a:pPr>
            <a:r>
              <a:rPr lang="en-ZA" dirty="0">
                <a:latin typeface="Times New Roman" panose="02020603050405020304" pitchFamily="18" charset="0"/>
                <a:cs typeface="Times New Roman" panose="02020603050405020304" pitchFamily="18" charset="0"/>
              </a:rPr>
              <a:t>3</a:t>
            </a:r>
            <a:r>
              <a:rPr lang="en-ZA" dirty="0" smtClean="0">
                <a:latin typeface="Times New Roman" panose="02020603050405020304" pitchFamily="18" charset="0"/>
                <a:cs typeface="Times New Roman" panose="02020603050405020304" pitchFamily="18" charset="0"/>
              </a:rPr>
              <a:t>.1 Nil Compensation</a:t>
            </a:r>
          </a:p>
          <a:p>
            <a:r>
              <a:rPr lang="en-ZA" sz="2000" dirty="0">
                <a:latin typeface="Times New Roman" panose="02020603050405020304" pitchFamily="18" charset="0"/>
                <a:cs typeface="Times New Roman" panose="02020603050405020304" pitchFamily="18" charset="0"/>
              </a:rPr>
              <a:t>S</a:t>
            </a:r>
            <a:r>
              <a:rPr lang="en-ZA" sz="2000" dirty="0" smtClean="0">
                <a:latin typeface="Times New Roman" panose="02020603050405020304" pitchFamily="18" charset="0"/>
                <a:cs typeface="Times New Roman" panose="02020603050405020304" pitchFamily="18" charset="0"/>
              </a:rPr>
              <a:t>upremacy of the Constitution: </a:t>
            </a:r>
          </a:p>
          <a:p>
            <a:pPr lvl="1"/>
            <a:r>
              <a:rPr lang="en-ZA" sz="1600" dirty="0" smtClean="0">
                <a:latin typeface="Times New Roman" panose="02020603050405020304" pitchFamily="18" charset="0"/>
                <a:cs typeface="Times New Roman" panose="02020603050405020304" pitchFamily="18" charset="0"/>
              </a:rPr>
              <a:t>Amendment stating circumstances in determining the amount of compensation refers to national legislation thus making the Constitution subservient to legislation </a:t>
            </a:r>
          </a:p>
          <a:p>
            <a:pPr lvl="1"/>
            <a:r>
              <a:rPr lang="en-ZA" sz="1600" dirty="0" smtClean="0">
                <a:latin typeface="Times New Roman" panose="02020603050405020304" pitchFamily="18" charset="0"/>
                <a:cs typeface="Times New Roman" panose="02020603050405020304" pitchFamily="18" charset="0"/>
              </a:rPr>
              <a:t>Undermines constitutional safeguard provided for in s74 of the Constitution</a:t>
            </a:r>
          </a:p>
          <a:p>
            <a:r>
              <a:rPr lang="en-ZA" sz="2000" dirty="0" smtClean="0">
                <a:latin typeface="Times New Roman" panose="02020603050405020304" pitchFamily="18" charset="0"/>
                <a:cs typeface="Times New Roman" panose="02020603050405020304" pitchFamily="18" charset="0"/>
              </a:rPr>
              <a:t>Nil compensation is regarded as confiscation of land, unjust and deprivation of human right to own private property </a:t>
            </a:r>
          </a:p>
          <a:p>
            <a:r>
              <a:rPr lang="en-ZA" sz="2000" dirty="0" smtClean="0">
                <a:latin typeface="Times New Roman" panose="02020603050405020304" pitchFamily="18" charset="0"/>
                <a:cs typeface="Times New Roman" panose="02020603050405020304" pitchFamily="18" charset="0"/>
              </a:rPr>
              <a:t>Farming sector: </a:t>
            </a:r>
          </a:p>
          <a:p>
            <a:pPr lvl="1"/>
            <a:r>
              <a:rPr lang="en-ZA" sz="1600" dirty="0" smtClean="0">
                <a:latin typeface="Times New Roman" panose="02020603050405020304" pitchFamily="18" charset="0"/>
                <a:cs typeface="Times New Roman" panose="02020603050405020304" pitchFamily="18" charset="0"/>
              </a:rPr>
              <a:t>lead to unwillingness to invest in property if there is no guarantee of ownership for the duration of investment </a:t>
            </a:r>
          </a:p>
          <a:p>
            <a:pPr lvl="1"/>
            <a:r>
              <a:rPr lang="en-ZA" sz="1600" dirty="0" smtClean="0">
                <a:latin typeface="Times New Roman" panose="02020603050405020304" pitchFamily="18" charset="0"/>
                <a:cs typeface="Times New Roman" panose="02020603050405020304" pitchFamily="18" charset="0"/>
              </a:rPr>
              <a:t>Reduce domestic and foreign investment </a:t>
            </a:r>
            <a:endParaRPr lang="en-ZA" sz="2000" dirty="0" smtClean="0">
              <a:latin typeface="Times New Roman" panose="02020603050405020304" pitchFamily="18" charset="0"/>
              <a:cs typeface="Times New Roman" panose="02020603050405020304" pitchFamily="18" charset="0"/>
            </a:endParaRPr>
          </a:p>
          <a:p>
            <a:endParaRPr lang="en-ZA"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11</a:t>
            </a:fld>
            <a:endParaRPr lang="en-US"/>
          </a:p>
        </p:txBody>
      </p:sp>
    </p:spTree>
    <p:extLst>
      <p:ext uri="{BB962C8B-B14F-4D97-AF65-F5344CB8AC3E}">
        <p14:creationId xmlns:p14="http://schemas.microsoft.com/office/powerpoint/2010/main" val="1885874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600" b="1" dirty="0" smtClean="0">
                <a:latin typeface="Times New Roman" panose="02020603050405020304" pitchFamily="18" charset="0"/>
                <a:cs typeface="Times New Roman" panose="02020603050405020304" pitchFamily="18" charset="0"/>
              </a:rPr>
              <a:t>MATTERS EMANATING FROM SUBMISSIONS</a:t>
            </a:r>
            <a:endParaRPr lang="en-ZA"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825624"/>
            <a:ext cx="9033164" cy="4782993"/>
          </a:xfrm>
        </p:spPr>
        <p:txBody>
          <a:bodyPr/>
          <a:lstStyle/>
          <a:p>
            <a:pPr marL="0" indent="0">
              <a:buNone/>
            </a:pPr>
            <a:r>
              <a:rPr lang="en-ZA" b="1" dirty="0" smtClean="0">
                <a:latin typeface="Times New Roman" panose="02020603050405020304" pitchFamily="18" charset="0"/>
                <a:cs typeface="Times New Roman" panose="02020603050405020304" pitchFamily="18" charset="0"/>
              </a:rPr>
              <a:t>Nil Compensation </a:t>
            </a:r>
            <a:r>
              <a:rPr lang="en-ZA" b="1" dirty="0" err="1" smtClean="0">
                <a:latin typeface="Times New Roman" panose="02020603050405020304" pitchFamily="18" charset="0"/>
                <a:cs typeface="Times New Roman" panose="02020603050405020304" pitchFamily="18" charset="0"/>
              </a:rPr>
              <a:t>cont</a:t>
            </a:r>
            <a:r>
              <a:rPr lang="en-ZA" b="1" dirty="0" smtClean="0">
                <a:latin typeface="Times New Roman" panose="02020603050405020304" pitchFamily="18" charset="0"/>
                <a:cs typeface="Times New Roman" panose="02020603050405020304" pitchFamily="18" charset="0"/>
              </a:rPr>
              <a:t>…</a:t>
            </a:r>
          </a:p>
          <a:p>
            <a:r>
              <a:rPr lang="en-ZA" sz="2000" dirty="0">
                <a:latin typeface="Times New Roman" panose="02020603050405020304" pitchFamily="18" charset="0"/>
                <a:cs typeface="Times New Roman" panose="02020603050405020304" pitchFamily="18" charset="0"/>
              </a:rPr>
              <a:t>Reconsider the inclusion of improvements on land – understandable that nil compensation relates to social justice </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Should </a:t>
            </a:r>
            <a:r>
              <a:rPr lang="en-US" sz="2000" dirty="0">
                <a:latin typeface="Times New Roman" panose="02020603050405020304" pitchFamily="18" charset="0"/>
                <a:cs typeface="Times New Roman" panose="02020603050405020304" pitchFamily="18" charset="0"/>
              </a:rPr>
              <a:t>the legislation prescribe nil compensation as an absolute requirement by using the term “is” instead of “may”, it will inadvertently oust the jurisdiction of the courts to determine what is just and </a:t>
            </a:r>
            <a:r>
              <a:rPr lang="en-US" sz="2000" dirty="0" smtClean="0">
                <a:latin typeface="Times New Roman" panose="02020603050405020304" pitchFamily="18" charset="0"/>
                <a:cs typeface="Times New Roman" panose="02020603050405020304" pitchFamily="18" charset="0"/>
              </a:rPr>
              <a:t>equitable </a:t>
            </a:r>
            <a:r>
              <a:rPr lang="en-US" sz="2000" dirty="0" err="1" smtClean="0">
                <a:latin typeface="Times New Roman" panose="02020603050405020304" pitchFamily="18" charset="0"/>
                <a:cs typeface="Times New Roman" panose="02020603050405020304" pitchFamily="18" charset="0"/>
              </a:rPr>
              <a:t>wrt</a:t>
            </a:r>
            <a:r>
              <a:rPr lang="en-US" sz="2000" dirty="0" smtClean="0">
                <a:latin typeface="Times New Roman" panose="02020603050405020304" pitchFamily="18" charset="0"/>
                <a:cs typeface="Times New Roman" panose="02020603050405020304" pitchFamily="18" charset="0"/>
              </a:rPr>
              <a:t> compensation </a:t>
            </a:r>
          </a:p>
          <a:p>
            <a:endParaRPr lang="en-ZA" sz="2000" dirty="0" smtClean="0">
              <a:latin typeface="Times New Roman" panose="02020603050405020304" pitchFamily="18" charset="0"/>
              <a:cs typeface="Times New Roman" panose="02020603050405020304" pitchFamily="18" charset="0"/>
            </a:endParaRPr>
          </a:p>
          <a:p>
            <a:endParaRPr lang="en-ZA" sz="2000" dirty="0" smtClean="0">
              <a:latin typeface="Times New Roman" panose="02020603050405020304" pitchFamily="18" charset="0"/>
              <a:cs typeface="Times New Roman" panose="02020603050405020304" pitchFamily="18" charset="0"/>
            </a:endParaRPr>
          </a:p>
          <a:p>
            <a:endParaRPr lang="en-ZA"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12</a:t>
            </a:fld>
            <a:endParaRPr lang="en-US"/>
          </a:p>
        </p:txBody>
      </p:sp>
    </p:spTree>
    <p:extLst>
      <p:ext uri="{BB962C8B-B14F-4D97-AF65-F5344CB8AC3E}">
        <p14:creationId xmlns:p14="http://schemas.microsoft.com/office/powerpoint/2010/main" val="4347794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600" b="1" dirty="0">
                <a:latin typeface="Times New Roman" panose="02020603050405020304" pitchFamily="18" charset="0"/>
                <a:cs typeface="Times New Roman" panose="02020603050405020304" pitchFamily="18" charset="0"/>
              </a:rPr>
              <a:t>MATTERS EMANATING FROM SUBMISSIONS</a:t>
            </a:r>
            <a:endParaRPr lang="en-ZA"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90945" y="1825625"/>
            <a:ext cx="9282546" cy="4879976"/>
          </a:xfrm>
        </p:spPr>
        <p:txBody>
          <a:bodyPr/>
          <a:lstStyle/>
          <a:p>
            <a:pPr marL="0" indent="0">
              <a:buNone/>
            </a:pPr>
            <a:r>
              <a:rPr lang="en-ZA" b="1" dirty="0" smtClean="0">
                <a:latin typeface="Times New Roman" panose="02020603050405020304" pitchFamily="18" charset="0"/>
                <a:cs typeface="Times New Roman" panose="02020603050405020304" pitchFamily="18" charset="0"/>
              </a:rPr>
              <a:t>3.2 Expropriation without compensation </a:t>
            </a:r>
          </a:p>
          <a:p>
            <a:r>
              <a:rPr lang="en-ZA" dirty="0" err="1" smtClean="0">
                <a:latin typeface="Times New Roman" panose="02020603050405020304" pitchFamily="18" charset="0"/>
                <a:cs typeface="Times New Roman" panose="02020603050405020304" pitchFamily="18" charset="0"/>
              </a:rPr>
              <a:t>Govt</a:t>
            </a:r>
            <a:r>
              <a:rPr lang="en-ZA" dirty="0" smtClean="0">
                <a:latin typeface="Times New Roman" panose="02020603050405020304" pitchFamily="18" charset="0"/>
                <a:cs typeface="Times New Roman" panose="02020603050405020304" pitchFamily="18" charset="0"/>
              </a:rPr>
              <a:t> to use undeveloped land for economic development </a:t>
            </a:r>
          </a:p>
          <a:p>
            <a:r>
              <a:rPr lang="en-ZA" dirty="0" smtClean="0">
                <a:latin typeface="Times New Roman" panose="02020603050405020304" pitchFamily="18" charset="0"/>
                <a:cs typeface="Times New Roman" panose="02020603050405020304" pitchFamily="18" charset="0"/>
              </a:rPr>
              <a:t>Permissibility for Land Reform </a:t>
            </a:r>
          </a:p>
          <a:p>
            <a:pPr lvl="1"/>
            <a:r>
              <a:rPr lang="en-ZA" dirty="0" smtClean="0">
                <a:latin typeface="Times New Roman" panose="02020603050405020304" pitchFamily="18" charset="0"/>
                <a:cs typeface="Times New Roman" panose="02020603050405020304" pitchFamily="18" charset="0"/>
              </a:rPr>
              <a:t>Must be set out as a closed list in the Bill of Rights </a:t>
            </a:r>
          </a:p>
          <a:p>
            <a:r>
              <a:rPr lang="en-ZA" dirty="0" smtClean="0">
                <a:latin typeface="Times New Roman" panose="02020603050405020304" pitchFamily="18" charset="0"/>
                <a:cs typeface="Times New Roman" panose="02020603050405020304" pitchFamily="18" charset="0"/>
              </a:rPr>
              <a:t>Concern over non-exemption of property used for religious purposes from expropriation without compensation </a:t>
            </a:r>
          </a:p>
          <a:p>
            <a:r>
              <a:rPr lang="en-ZA" dirty="0" smtClean="0">
                <a:latin typeface="Times New Roman" panose="02020603050405020304" pitchFamily="18" charset="0"/>
                <a:cs typeface="Times New Roman" panose="02020603050405020304" pitchFamily="18" charset="0"/>
              </a:rPr>
              <a:t>EWC is also accepted as a way to make right a historical injustice </a:t>
            </a:r>
            <a:endParaRPr lang="en-ZA"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13</a:t>
            </a:fld>
            <a:endParaRPr lang="en-US"/>
          </a:p>
        </p:txBody>
      </p:sp>
    </p:spTree>
    <p:extLst>
      <p:ext uri="{BB962C8B-B14F-4D97-AF65-F5344CB8AC3E}">
        <p14:creationId xmlns:p14="http://schemas.microsoft.com/office/powerpoint/2010/main" val="41929958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600" b="1" dirty="0">
                <a:latin typeface="Times New Roman" panose="02020603050405020304" pitchFamily="18" charset="0"/>
                <a:cs typeface="Times New Roman" panose="02020603050405020304" pitchFamily="18" charset="0"/>
              </a:rPr>
              <a:t>MATTERS EMANATING FROM SUBMISSIONS</a:t>
            </a:r>
            <a:endParaRPr lang="en-ZA"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90945" y="1825625"/>
            <a:ext cx="9282546" cy="4879976"/>
          </a:xfrm>
        </p:spPr>
        <p:txBody>
          <a:bodyPr/>
          <a:lstStyle/>
          <a:p>
            <a:pPr marL="0" indent="0">
              <a:buNone/>
            </a:pPr>
            <a:r>
              <a:rPr lang="en-ZA" b="1" dirty="0" smtClean="0">
                <a:latin typeface="Times New Roman" panose="02020603050405020304" pitchFamily="18" charset="0"/>
                <a:cs typeface="Times New Roman" panose="02020603050405020304" pitchFamily="18" charset="0"/>
              </a:rPr>
              <a:t>Expropriation without compensation </a:t>
            </a:r>
            <a:r>
              <a:rPr lang="en-ZA" b="1" dirty="0" err="1" smtClean="0">
                <a:latin typeface="Times New Roman" panose="02020603050405020304" pitchFamily="18" charset="0"/>
                <a:cs typeface="Times New Roman" panose="02020603050405020304" pitchFamily="18" charset="0"/>
              </a:rPr>
              <a:t>cont</a:t>
            </a:r>
            <a:r>
              <a:rPr lang="en-ZA" b="1" dirty="0" smtClean="0">
                <a:latin typeface="Times New Roman" panose="02020603050405020304" pitchFamily="18" charset="0"/>
                <a:cs typeface="Times New Roman" panose="02020603050405020304" pitchFamily="18" charset="0"/>
              </a:rPr>
              <a:t>…</a:t>
            </a:r>
          </a:p>
          <a:p>
            <a:r>
              <a:rPr lang="en-ZA" dirty="0" smtClean="0">
                <a:latin typeface="Times New Roman" panose="02020603050405020304" pitchFamily="18" charset="0"/>
                <a:cs typeface="Times New Roman" panose="02020603050405020304" pitchFamily="18" charset="0"/>
              </a:rPr>
              <a:t>Land grab that will end in famine, economic devastation and despair for citizens </a:t>
            </a:r>
          </a:p>
          <a:p>
            <a:r>
              <a:rPr lang="en-ZA" dirty="0" smtClean="0">
                <a:latin typeface="Times New Roman" panose="02020603050405020304" pitchFamily="18" charset="0"/>
                <a:cs typeface="Times New Roman" panose="02020603050405020304" pitchFamily="18" charset="0"/>
              </a:rPr>
              <a:t>Racially motivated; undermines international law and fundamental human rights enshrined in the Constitution </a:t>
            </a:r>
          </a:p>
          <a:p>
            <a:r>
              <a:rPr lang="en-ZA" dirty="0" smtClean="0">
                <a:latin typeface="Times New Roman" panose="02020603050405020304" pitchFamily="18" charset="0"/>
                <a:cs typeface="Times New Roman" panose="02020603050405020304" pitchFamily="18" charset="0"/>
              </a:rPr>
              <a:t>Inhibit access to finance, and by extension to housing as enshrined in the Constitution </a:t>
            </a:r>
          </a:p>
          <a:p>
            <a:endParaRPr lang="en-ZA"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14</a:t>
            </a:fld>
            <a:endParaRPr lang="en-US"/>
          </a:p>
        </p:txBody>
      </p:sp>
    </p:spTree>
    <p:extLst>
      <p:ext uri="{BB962C8B-B14F-4D97-AF65-F5344CB8AC3E}">
        <p14:creationId xmlns:p14="http://schemas.microsoft.com/office/powerpoint/2010/main" val="4245140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600" b="1" dirty="0">
                <a:latin typeface="Times New Roman" panose="02020603050405020304" pitchFamily="18" charset="0"/>
                <a:cs typeface="Times New Roman" panose="02020603050405020304" pitchFamily="18" charset="0"/>
              </a:rPr>
              <a:t>MATTERS EMANATING FROM SUBMISSIONS</a:t>
            </a:r>
            <a:endParaRPr lang="en-ZA"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60218" y="1825625"/>
            <a:ext cx="9282546" cy="4741430"/>
          </a:xfrm>
        </p:spPr>
        <p:txBody>
          <a:bodyPr>
            <a:normAutofit lnSpcReduction="10000"/>
          </a:bodyPr>
          <a:lstStyle/>
          <a:p>
            <a:pPr marL="0" indent="0">
              <a:buNone/>
            </a:pPr>
            <a:r>
              <a:rPr lang="en-ZA" b="1" dirty="0" smtClean="0">
                <a:latin typeface="Times New Roman" panose="02020603050405020304" pitchFamily="18" charset="0"/>
                <a:cs typeface="Times New Roman" panose="02020603050405020304" pitchFamily="18" charset="0"/>
              </a:rPr>
              <a:t>4. Role of Courts </a:t>
            </a:r>
          </a:p>
          <a:p>
            <a:r>
              <a:rPr lang="en-ZA" dirty="0" smtClean="0">
                <a:latin typeface="Times New Roman" panose="02020603050405020304" pitchFamily="18" charset="0"/>
                <a:cs typeface="Times New Roman" panose="02020603050405020304" pitchFamily="18" charset="0"/>
              </a:rPr>
              <a:t>Removal of judicial oversight </a:t>
            </a:r>
          </a:p>
          <a:p>
            <a:pPr lvl="1"/>
            <a:r>
              <a:rPr lang="en-ZA" dirty="0" smtClean="0">
                <a:latin typeface="Times New Roman" panose="02020603050405020304" pitchFamily="18" charset="0"/>
                <a:cs typeface="Times New Roman" panose="02020603050405020304" pitchFamily="18" charset="0"/>
              </a:rPr>
              <a:t>Parliament interposing itself by taking the role of determining amount payable as Nil </a:t>
            </a:r>
          </a:p>
          <a:p>
            <a:pPr lvl="1"/>
            <a:r>
              <a:rPr lang="en-ZA" dirty="0" smtClean="0">
                <a:latin typeface="Times New Roman" panose="02020603050405020304" pitchFamily="18" charset="0"/>
                <a:cs typeface="Times New Roman" panose="02020603050405020304" pitchFamily="18" charset="0"/>
              </a:rPr>
              <a:t>Disregard of courts and the legal system</a:t>
            </a:r>
          </a:p>
          <a:p>
            <a:r>
              <a:rPr lang="en-ZA" dirty="0" smtClean="0">
                <a:latin typeface="Times New Roman" panose="02020603050405020304" pitchFamily="18" charset="0"/>
                <a:cs typeface="Times New Roman" panose="02020603050405020304" pitchFamily="18" charset="0"/>
              </a:rPr>
              <a:t>Role of court as arbiter between the State and citizen is eroded </a:t>
            </a:r>
          </a:p>
          <a:p>
            <a:r>
              <a:rPr lang="en-ZA" dirty="0" smtClean="0">
                <a:latin typeface="Times New Roman" panose="02020603050405020304" pitchFamily="18" charset="0"/>
                <a:cs typeface="Times New Roman" panose="02020603050405020304" pitchFamily="18" charset="0"/>
              </a:rPr>
              <a:t>S3(a) – determining circumstances where compensation is nil = replace </a:t>
            </a:r>
            <a:r>
              <a:rPr lang="en-ZA" i="1" dirty="0" smtClean="0">
                <a:latin typeface="Times New Roman" panose="02020603050405020304" pitchFamily="18" charset="0"/>
                <a:cs typeface="Times New Roman" panose="02020603050405020304" pitchFamily="18" charset="0"/>
              </a:rPr>
              <a:t>“is” </a:t>
            </a:r>
            <a:r>
              <a:rPr lang="en-ZA" dirty="0" smtClean="0">
                <a:latin typeface="Times New Roman" panose="02020603050405020304" pitchFamily="18" charset="0"/>
                <a:cs typeface="Times New Roman" panose="02020603050405020304" pitchFamily="18" charset="0"/>
              </a:rPr>
              <a:t>with</a:t>
            </a:r>
            <a:r>
              <a:rPr lang="en-ZA" i="1" dirty="0" smtClean="0">
                <a:latin typeface="Times New Roman" panose="02020603050405020304" pitchFamily="18" charset="0"/>
                <a:cs typeface="Times New Roman" panose="02020603050405020304" pitchFamily="18" charset="0"/>
              </a:rPr>
              <a:t> “may” </a:t>
            </a:r>
            <a:r>
              <a:rPr lang="en-ZA" dirty="0" smtClean="0">
                <a:latin typeface="Times New Roman" panose="02020603050405020304" pitchFamily="18" charset="0"/>
                <a:cs typeface="Times New Roman" panose="02020603050405020304" pitchFamily="18" charset="0"/>
              </a:rPr>
              <a:t>to avoid violating s34</a:t>
            </a:r>
          </a:p>
          <a:p>
            <a:r>
              <a:rPr lang="en-ZA" dirty="0" smtClean="0">
                <a:latin typeface="Times New Roman" panose="02020603050405020304" pitchFamily="18" charset="0"/>
                <a:cs typeface="Times New Roman" panose="02020603050405020304" pitchFamily="18" charset="0"/>
              </a:rPr>
              <a:t>Determination of nil compensation cannot be reduced to mathematical calculations</a:t>
            </a:r>
          </a:p>
          <a:p>
            <a:pPr lvl="1"/>
            <a:r>
              <a:rPr lang="en-ZA" dirty="0" smtClean="0">
                <a:latin typeface="Times New Roman" panose="02020603050405020304" pitchFamily="18" charset="0"/>
                <a:cs typeface="Times New Roman" panose="02020603050405020304" pitchFamily="18" charset="0"/>
              </a:rPr>
              <a:t>Contextual rather – require weighing individual rights against </a:t>
            </a:r>
            <a:r>
              <a:rPr lang="en-ZA" dirty="0" err="1" smtClean="0">
                <a:latin typeface="Times New Roman" panose="02020603050405020304" pitchFamily="18" charset="0"/>
                <a:cs typeface="Times New Roman" panose="02020603050405020304" pitchFamily="18" charset="0"/>
              </a:rPr>
              <a:t>fiscus</a:t>
            </a:r>
            <a:endParaRPr lang="en-ZA"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15</a:t>
            </a:fld>
            <a:endParaRPr lang="en-US"/>
          </a:p>
        </p:txBody>
      </p:sp>
    </p:spTree>
    <p:extLst>
      <p:ext uri="{BB962C8B-B14F-4D97-AF65-F5344CB8AC3E}">
        <p14:creationId xmlns:p14="http://schemas.microsoft.com/office/powerpoint/2010/main" val="35889115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600" b="1" dirty="0">
                <a:latin typeface="Times New Roman" panose="02020603050405020304" pitchFamily="18" charset="0"/>
                <a:cs typeface="Times New Roman" panose="02020603050405020304" pitchFamily="18" charset="0"/>
              </a:rPr>
              <a:t>MATTERS EMANATING FROM SUBMISSIONS</a:t>
            </a:r>
            <a:endParaRPr lang="en-ZA"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60218" y="1825625"/>
            <a:ext cx="9157855" cy="4810702"/>
          </a:xfrm>
        </p:spPr>
        <p:txBody>
          <a:bodyPr>
            <a:normAutofit/>
          </a:bodyPr>
          <a:lstStyle/>
          <a:p>
            <a:pPr marL="0" indent="0">
              <a:buNone/>
            </a:pPr>
            <a:r>
              <a:rPr lang="en-ZA" b="1" dirty="0" smtClean="0">
                <a:latin typeface="Times New Roman" panose="02020603050405020304" pitchFamily="18" charset="0"/>
                <a:cs typeface="Times New Roman" panose="02020603050405020304" pitchFamily="18" charset="0"/>
              </a:rPr>
              <a:t>5. Comments Against the Bill </a:t>
            </a:r>
          </a:p>
          <a:p>
            <a:r>
              <a:rPr lang="en-ZA" sz="2000" dirty="0" smtClean="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Amendment to the Constitution as unacceptable and theft</a:t>
            </a:r>
            <a:r>
              <a:rPr lang="en-US" sz="2000" dirty="0">
                <a:latin typeface="Times New Roman" panose="02020603050405020304" pitchFamily="18" charset="0"/>
                <a:cs typeface="Times New Roman" panose="02020603050405020304" pitchFamily="18" charset="0"/>
              </a:rPr>
              <a:t>: the amendments pose a risk to individual civil liberties and human </a:t>
            </a:r>
            <a:r>
              <a:rPr lang="en-US" sz="2000" dirty="0" smtClean="0">
                <a:latin typeface="Times New Roman" panose="02020603050405020304" pitchFamily="18" charset="0"/>
                <a:cs typeface="Times New Roman" panose="02020603050405020304" pitchFamily="18" charset="0"/>
              </a:rPr>
              <a:t>rights </a:t>
            </a:r>
          </a:p>
          <a:p>
            <a:r>
              <a:rPr lang="en-US" sz="2000" i="1" dirty="0">
                <a:latin typeface="Times New Roman" panose="02020603050405020304" pitchFamily="18" charset="0"/>
                <a:cs typeface="Times New Roman" panose="02020603050405020304" pitchFamily="18" charset="0"/>
              </a:rPr>
              <a:t>Secure land rights are an important pillar for agriculture</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in </a:t>
            </a:r>
            <a:r>
              <a:rPr lang="en-US" sz="2000" dirty="0">
                <a:latin typeface="Times New Roman" panose="02020603050405020304" pitchFamily="18" charset="0"/>
                <a:cs typeface="Times New Roman" panose="02020603050405020304" pitchFamily="18" charset="0"/>
              </a:rPr>
              <a:t>the face of an increasing global demand for food, there is a need for a comprehensive global strategy  necessary to ensure sustainable and equitable food </a:t>
            </a:r>
            <a:r>
              <a:rPr lang="en-US" sz="2000" dirty="0" smtClean="0">
                <a:latin typeface="Times New Roman" panose="02020603050405020304" pitchFamily="18" charset="0"/>
                <a:cs typeface="Times New Roman" panose="02020603050405020304" pitchFamily="18" charset="0"/>
              </a:rPr>
              <a:t>security </a:t>
            </a:r>
          </a:p>
          <a:p>
            <a:r>
              <a:rPr lang="en-US" sz="2000" i="1" dirty="0">
                <a:latin typeface="Times New Roman" panose="02020603050405020304" pitchFamily="18" charset="0"/>
                <a:cs typeface="Times New Roman" panose="02020603050405020304" pitchFamily="18" charset="0"/>
              </a:rPr>
              <a:t>Secure land rights are essential for urban development: </a:t>
            </a:r>
            <a:r>
              <a:rPr lang="en-US" sz="2000" dirty="0">
                <a:latin typeface="Times New Roman" panose="02020603050405020304" pitchFamily="18" charset="0"/>
                <a:cs typeface="Times New Roman" panose="02020603050405020304" pitchFamily="18" charset="0"/>
              </a:rPr>
              <a:t>Cities must create more affordable and </a:t>
            </a:r>
            <a:r>
              <a:rPr lang="en-US" sz="2000" dirty="0" err="1">
                <a:latin typeface="Times New Roman" panose="02020603050405020304" pitchFamily="18" charset="0"/>
                <a:cs typeface="Times New Roman" panose="02020603050405020304" pitchFamily="18" charset="0"/>
              </a:rPr>
              <a:t>liveable</a:t>
            </a:r>
            <a:r>
              <a:rPr lang="en-US" sz="2000" dirty="0">
                <a:latin typeface="Times New Roman" panose="02020603050405020304" pitchFamily="18" charset="0"/>
                <a:cs typeface="Times New Roman" panose="02020603050405020304" pitchFamily="18" charset="0"/>
              </a:rPr>
              <a:t> urban environments  to formalize land markets, clarify property rights, and institute effective urban </a:t>
            </a:r>
            <a:r>
              <a:rPr lang="en-US" sz="2000" dirty="0" smtClean="0">
                <a:latin typeface="Times New Roman" panose="02020603050405020304" pitchFamily="18" charset="0"/>
                <a:cs typeface="Times New Roman" panose="02020603050405020304" pitchFamily="18" charset="0"/>
              </a:rPr>
              <a:t>planning </a:t>
            </a:r>
          </a:p>
          <a:p>
            <a:r>
              <a:rPr lang="en-US" sz="2000" i="1" dirty="0">
                <a:latin typeface="Times New Roman" panose="02020603050405020304" pitchFamily="18" charset="0"/>
                <a:cs typeface="Times New Roman" panose="02020603050405020304" pitchFamily="18" charset="0"/>
              </a:rPr>
              <a:t>Secure property rights help protect the environment: </a:t>
            </a:r>
            <a:r>
              <a:rPr lang="en-US" sz="2000" dirty="0">
                <a:latin typeface="Times New Roman" panose="02020603050405020304" pitchFamily="18" charset="0"/>
                <a:cs typeface="Times New Roman" panose="02020603050405020304" pitchFamily="18" charset="0"/>
              </a:rPr>
              <a:t>Government needs to develop policies that improve tenure security in forest areas and allow the transfer of land used in non-environmentally-sensitive areas to agriculture or other production</a:t>
            </a:r>
            <a:endParaRPr lang="en-ZA"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16</a:t>
            </a:fld>
            <a:endParaRPr lang="en-US"/>
          </a:p>
        </p:txBody>
      </p:sp>
    </p:spTree>
    <p:extLst>
      <p:ext uri="{BB962C8B-B14F-4D97-AF65-F5344CB8AC3E}">
        <p14:creationId xmlns:p14="http://schemas.microsoft.com/office/powerpoint/2010/main" val="10083895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600" b="1" dirty="0">
                <a:latin typeface="Times New Roman" panose="02020603050405020304" pitchFamily="18" charset="0"/>
                <a:cs typeface="Times New Roman" panose="02020603050405020304" pitchFamily="18" charset="0"/>
              </a:rPr>
              <a:t>MATTERS EMANATING FROM SUBMISSIONS</a:t>
            </a:r>
            <a:endParaRPr lang="en-ZA"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1673" y="1825624"/>
            <a:ext cx="9448799" cy="5032375"/>
          </a:xfrm>
        </p:spPr>
        <p:txBody>
          <a:bodyPr>
            <a:normAutofit/>
          </a:bodyPr>
          <a:lstStyle/>
          <a:p>
            <a:pPr marL="0" indent="0">
              <a:buNone/>
            </a:pPr>
            <a:r>
              <a:rPr lang="en-ZA" dirty="0" smtClean="0">
                <a:latin typeface="Times New Roman" panose="02020603050405020304" pitchFamily="18" charset="0"/>
                <a:cs typeface="Times New Roman" panose="02020603050405020304" pitchFamily="18" charset="0"/>
              </a:rPr>
              <a:t>Comments Against the Bill </a:t>
            </a:r>
            <a:r>
              <a:rPr lang="en-ZA" dirty="0" err="1" smtClean="0">
                <a:latin typeface="Times New Roman" panose="02020603050405020304" pitchFamily="18" charset="0"/>
                <a:cs typeface="Times New Roman" panose="02020603050405020304" pitchFamily="18" charset="0"/>
              </a:rPr>
              <a:t>cont</a:t>
            </a:r>
            <a:r>
              <a:rPr lang="en-ZA" dirty="0" smtClean="0">
                <a:latin typeface="Times New Roman" panose="02020603050405020304" pitchFamily="18" charset="0"/>
                <a:cs typeface="Times New Roman" panose="02020603050405020304" pitchFamily="18" charset="0"/>
              </a:rPr>
              <a:t>…</a:t>
            </a:r>
          </a:p>
          <a:p>
            <a:r>
              <a:rPr lang="en-US" sz="2000" i="1" dirty="0" smtClean="0">
                <a:latin typeface="Times New Roman" panose="02020603050405020304" pitchFamily="18" charset="0"/>
                <a:cs typeface="Times New Roman" panose="02020603050405020304" pitchFamily="18" charset="0"/>
              </a:rPr>
              <a:t>Secure </a:t>
            </a:r>
            <a:r>
              <a:rPr lang="en-US" sz="2000" i="1" dirty="0">
                <a:latin typeface="Times New Roman" panose="02020603050405020304" pitchFamily="18" charset="0"/>
                <a:cs typeface="Times New Roman" panose="02020603050405020304" pitchFamily="18" charset="0"/>
              </a:rPr>
              <a:t>property rights and access to land are crucial for private sector development and job creation:</a:t>
            </a:r>
            <a:r>
              <a:rPr lang="en-US" sz="2000" dirty="0">
                <a:latin typeface="Times New Roman" panose="02020603050405020304" pitchFamily="18" charset="0"/>
                <a:cs typeface="Times New Roman" panose="02020603050405020304" pitchFamily="18" charset="0"/>
              </a:rPr>
              <a:t> The private sector needs land to build factories, commercial buildings, and residential </a:t>
            </a:r>
            <a:r>
              <a:rPr lang="en-US" sz="2000" dirty="0" smtClean="0">
                <a:latin typeface="Times New Roman" panose="02020603050405020304" pitchFamily="18" charset="0"/>
                <a:cs typeface="Times New Roman" panose="02020603050405020304" pitchFamily="18" charset="0"/>
              </a:rPr>
              <a:t>properties </a:t>
            </a:r>
          </a:p>
          <a:p>
            <a:r>
              <a:rPr lang="en-US" sz="2000" i="1" dirty="0">
                <a:latin typeface="Times New Roman" panose="02020603050405020304" pitchFamily="18" charset="0"/>
                <a:cs typeface="Times New Roman" panose="02020603050405020304" pitchFamily="18" charset="0"/>
              </a:rPr>
              <a:t>Secure property rights are important for empowering women: </a:t>
            </a:r>
            <a:r>
              <a:rPr lang="en-US" sz="2000" dirty="0">
                <a:latin typeface="Times New Roman" panose="02020603050405020304" pitchFamily="18" charset="0"/>
                <a:cs typeface="Times New Roman" panose="02020603050405020304" pitchFamily="18" charset="0"/>
              </a:rPr>
              <a:t>Government must develop a legal framework that fully supports equal access to property ownership or use of land titles as collateral without a male guardian </a:t>
            </a:r>
            <a:endParaRPr lang="en-US" sz="2000" dirty="0" smtClean="0">
              <a:latin typeface="Times New Roman" panose="02020603050405020304" pitchFamily="18" charset="0"/>
              <a:cs typeface="Times New Roman" panose="02020603050405020304" pitchFamily="18" charset="0"/>
            </a:endParaRPr>
          </a:p>
          <a:p>
            <a:r>
              <a:rPr lang="en-US" sz="2000" i="1" dirty="0">
                <a:latin typeface="Times New Roman" panose="02020603050405020304" pitchFamily="18" charset="0"/>
                <a:cs typeface="Times New Roman" panose="02020603050405020304" pitchFamily="18" charset="0"/>
              </a:rPr>
              <a:t>Secure property rights help secure indigenous peoples’ rights: </a:t>
            </a:r>
            <a:r>
              <a:rPr lang="en-US" sz="2000" dirty="0" err="1">
                <a:latin typeface="Times New Roman" panose="02020603050405020304" pitchFamily="18" charset="0"/>
                <a:cs typeface="Times New Roman" panose="02020603050405020304" pitchFamily="18" charset="0"/>
              </a:rPr>
              <a:t>Recognise</a:t>
            </a:r>
            <a:r>
              <a:rPr lang="en-US" sz="2000" dirty="0">
                <a:latin typeface="Times New Roman" panose="02020603050405020304" pitchFamily="18" charset="0"/>
                <a:cs typeface="Times New Roman" panose="02020603050405020304" pitchFamily="18" charset="0"/>
              </a:rPr>
              <a:t> indigenous peoples’ land rights as a human rights issue, which also makes economic and environmental </a:t>
            </a:r>
            <a:r>
              <a:rPr lang="en-US" sz="2000" dirty="0" smtClean="0">
                <a:latin typeface="Times New Roman" panose="02020603050405020304" pitchFamily="18" charset="0"/>
                <a:cs typeface="Times New Roman" panose="02020603050405020304" pitchFamily="18" charset="0"/>
              </a:rPr>
              <a:t>sense </a:t>
            </a:r>
          </a:p>
          <a:p>
            <a:r>
              <a:rPr lang="en-US" sz="2000" dirty="0">
                <a:latin typeface="Times New Roman" panose="02020603050405020304" pitchFamily="18" charset="0"/>
                <a:cs typeface="Times New Roman" panose="02020603050405020304" pitchFamily="18" charset="0"/>
              </a:rPr>
              <a:t>amendments exceed the recommendations by the Constitutional Review Committee and limit the scope of the constitutional amendment in two important ways. </a:t>
            </a:r>
            <a:endParaRPr lang="en-US" sz="2000" dirty="0" smtClean="0">
              <a:latin typeface="Times New Roman" panose="02020603050405020304" pitchFamily="18" charset="0"/>
              <a:cs typeface="Times New Roman" panose="02020603050405020304" pitchFamily="18" charset="0"/>
            </a:endParaRPr>
          </a:p>
          <a:p>
            <a:pPr lvl="1"/>
            <a:r>
              <a:rPr lang="en-US" sz="1600" dirty="0" smtClean="0">
                <a:latin typeface="Times New Roman" panose="02020603050405020304" pitchFamily="18" charset="0"/>
                <a:cs typeface="Times New Roman" panose="02020603050405020304" pitchFamily="18" charset="0"/>
              </a:rPr>
              <a:t>it </a:t>
            </a:r>
            <a:r>
              <a:rPr lang="en-US" sz="1600" dirty="0">
                <a:latin typeface="Times New Roman" panose="02020603050405020304" pitchFamily="18" charset="0"/>
                <a:cs typeface="Times New Roman" panose="02020603050405020304" pitchFamily="18" charset="0"/>
              </a:rPr>
              <a:t>provides for only a change that makes explicit that which is already </a:t>
            </a:r>
            <a:r>
              <a:rPr lang="en-US" sz="1600" dirty="0" smtClean="0">
                <a:latin typeface="Times New Roman" panose="02020603050405020304" pitchFamily="18" charset="0"/>
                <a:cs typeface="Times New Roman" panose="02020603050405020304" pitchFamily="18" charset="0"/>
              </a:rPr>
              <a:t>implicit </a:t>
            </a:r>
          </a:p>
          <a:p>
            <a:pPr lvl="1"/>
            <a:r>
              <a:rPr lang="en-US" sz="1600" dirty="0">
                <a:latin typeface="Times New Roman" panose="02020603050405020304" pitchFamily="18" charset="0"/>
                <a:cs typeface="Times New Roman" panose="02020603050405020304" pitchFamily="18" charset="0"/>
              </a:rPr>
              <a:t>provide the state with any new powers that it does not currently have </a:t>
            </a:r>
            <a:endParaRPr lang="en-ZA" sz="1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17</a:t>
            </a:fld>
            <a:endParaRPr lang="en-US"/>
          </a:p>
        </p:txBody>
      </p:sp>
    </p:spTree>
    <p:extLst>
      <p:ext uri="{BB962C8B-B14F-4D97-AF65-F5344CB8AC3E}">
        <p14:creationId xmlns:p14="http://schemas.microsoft.com/office/powerpoint/2010/main" val="31543129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600" b="1" dirty="0">
                <a:latin typeface="Times New Roman" panose="02020603050405020304" pitchFamily="18" charset="0"/>
                <a:cs typeface="Times New Roman" panose="02020603050405020304" pitchFamily="18" charset="0"/>
              </a:rPr>
              <a:t>MATTERS EMANATING FROM SUBMISSIONS</a:t>
            </a:r>
            <a:endParaRPr lang="en-ZA"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74073" y="1825624"/>
            <a:ext cx="9254836" cy="5032375"/>
          </a:xfrm>
        </p:spPr>
        <p:txBody>
          <a:bodyPr/>
          <a:lstStyle/>
          <a:p>
            <a:pPr marL="0" indent="0">
              <a:buNone/>
            </a:pPr>
            <a:r>
              <a:rPr lang="en-ZA" b="1" dirty="0" smtClean="0">
                <a:latin typeface="Times New Roman" panose="02020603050405020304" pitchFamily="18" charset="0"/>
                <a:cs typeface="Times New Roman" panose="02020603050405020304" pitchFamily="18" charset="0"/>
              </a:rPr>
              <a:t>6. Comments in Support of the Bill </a:t>
            </a:r>
          </a:p>
          <a:p>
            <a:r>
              <a:rPr lang="en-ZA" sz="2000" dirty="0" smtClean="0">
                <a:latin typeface="Times New Roman" panose="02020603050405020304" pitchFamily="18" charset="0"/>
                <a:cs typeface="Times New Roman" panose="02020603050405020304" pitchFamily="18" charset="0"/>
              </a:rPr>
              <a:t>Redress </a:t>
            </a:r>
            <a:r>
              <a:rPr lang="en-ZA" sz="2000" dirty="0">
                <a:latin typeface="Times New Roman" panose="02020603050405020304" pitchFamily="18" charset="0"/>
                <a:cs typeface="Times New Roman" panose="02020603050405020304" pitchFamily="18" charset="0"/>
              </a:rPr>
              <a:t>the 1913 land dispossession, where government of the day took indigenous people’s land without compensation. </a:t>
            </a:r>
            <a:r>
              <a:rPr lang="en-ZA" sz="2000" dirty="0" smtClean="0">
                <a:latin typeface="Times New Roman" panose="02020603050405020304" pitchFamily="18" charset="0"/>
                <a:cs typeface="Times New Roman" panose="02020603050405020304" pitchFamily="18" charset="0"/>
              </a:rPr>
              <a:t>Land dispossession equated to </a:t>
            </a:r>
            <a:r>
              <a:rPr lang="en-ZA" sz="2000" dirty="0">
                <a:latin typeface="Times New Roman" panose="02020603050405020304" pitchFamily="18" charset="0"/>
                <a:cs typeface="Times New Roman" panose="02020603050405020304" pitchFamily="18" charset="0"/>
              </a:rPr>
              <a:t>land </a:t>
            </a:r>
            <a:r>
              <a:rPr lang="en-ZA" sz="2000" dirty="0" smtClean="0">
                <a:latin typeface="Times New Roman" panose="02020603050405020304" pitchFamily="18" charset="0"/>
                <a:cs typeface="Times New Roman" panose="02020603050405020304" pitchFamily="18" charset="0"/>
              </a:rPr>
              <a:t>theft </a:t>
            </a:r>
          </a:p>
          <a:p>
            <a:r>
              <a:rPr lang="en-ZA" sz="2000" dirty="0"/>
              <a:t>A</a:t>
            </a:r>
            <a:r>
              <a:rPr lang="en-ZA" sz="2000" dirty="0" smtClean="0"/>
              <a:t>n </a:t>
            </a:r>
            <a:r>
              <a:rPr lang="en-ZA" sz="2000" dirty="0"/>
              <a:t>urgent need to allocate land to the dispossessed people </a:t>
            </a:r>
            <a:r>
              <a:rPr lang="en-ZA" sz="2000" dirty="0" smtClean="0"/>
              <a:t>by </a:t>
            </a:r>
            <a:r>
              <a:rPr lang="en-ZA" sz="2000" dirty="0"/>
              <a:t>a transfer of all land under traditional leadership to owners with full title </a:t>
            </a:r>
            <a:r>
              <a:rPr lang="en-ZA" sz="2000" dirty="0" smtClean="0"/>
              <a:t>deeds </a:t>
            </a:r>
          </a:p>
          <a:p>
            <a:r>
              <a:rPr lang="en-US" sz="2000" dirty="0"/>
              <a:t>Redistribution of land and wealth has a positive impact on the overall economy of the nation when allowed to flourish without negative pressures from illegal international embargo </a:t>
            </a:r>
            <a:endParaRPr lang="en-US" sz="2000" dirty="0" smtClean="0"/>
          </a:p>
          <a:p>
            <a:r>
              <a:rPr lang="en-US" sz="2000" dirty="0" smtClean="0"/>
              <a:t>Land </a:t>
            </a:r>
            <a:r>
              <a:rPr lang="en-US" sz="2000" dirty="0"/>
              <a:t>claims before the 1913 date be </a:t>
            </a:r>
            <a:r>
              <a:rPr lang="en-US" sz="2000" dirty="0" smtClean="0"/>
              <a:t>considered - qualifications </a:t>
            </a:r>
            <a:r>
              <a:rPr lang="en-US" sz="2000" dirty="0"/>
              <a:t>to be set must be in compliance with UN Declaration for Indigenous and Tribal </a:t>
            </a:r>
            <a:r>
              <a:rPr lang="en-US" sz="2000" dirty="0" smtClean="0"/>
              <a:t>People, Customary </a:t>
            </a:r>
            <a:r>
              <a:rPr lang="en-US" sz="2000" dirty="0"/>
              <a:t>law and the Constitution not to consider the Native Title </a:t>
            </a:r>
            <a:r>
              <a:rPr lang="en-US" sz="2000" dirty="0" smtClean="0"/>
              <a:t>matters </a:t>
            </a:r>
          </a:p>
          <a:p>
            <a:r>
              <a:rPr lang="en-US" sz="2000" dirty="0"/>
              <a:t>The return of stolen land as required by the UN 1945 ban on illegal annexation and occupation is consistent with democratic and Christian principles.  </a:t>
            </a:r>
            <a:r>
              <a:rPr lang="en-ZA" sz="2000" dirty="0" smtClean="0"/>
              <a:t> </a:t>
            </a:r>
            <a:r>
              <a:rPr lang="en-ZA" sz="2000" dirty="0" smtClean="0">
                <a:latin typeface="Times New Roman" panose="02020603050405020304" pitchFamily="18" charset="0"/>
                <a:cs typeface="Times New Roman" panose="02020603050405020304" pitchFamily="18" charset="0"/>
              </a:rPr>
              <a:t> </a:t>
            </a:r>
            <a:endParaRPr lang="en-ZA"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18</a:t>
            </a:fld>
            <a:endParaRPr lang="en-US"/>
          </a:p>
        </p:txBody>
      </p:sp>
    </p:spTree>
    <p:extLst>
      <p:ext uri="{BB962C8B-B14F-4D97-AF65-F5344CB8AC3E}">
        <p14:creationId xmlns:p14="http://schemas.microsoft.com/office/powerpoint/2010/main" val="35839012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600" b="1" dirty="0">
                <a:latin typeface="Times New Roman" panose="02020603050405020304" pitchFamily="18" charset="0"/>
                <a:cs typeface="Times New Roman" panose="02020603050405020304" pitchFamily="18" charset="0"/>
              </a:rPr>
              <a:t>MATTERS EMANATING FROM SUBMISSIONS</a:t>
            </a:r>
            <a:endParaRPr lang="en-ZA"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74073" y="1825625"/>
            <a:ext cx="9143999" cy="4810702"/>
          </a:xfrm>
        </p:spPr>
        <p:txBody>
          <a:bodyPr/>
          <a:lstStyle/>
          <a:p>
            <a:pPr marL="0" indent="0">
              <a:buNone/>
            </a:pPr>
            <a:r>
              <a:rPr lang="en-ZA" b="1" dirty="0" smtClean="0">
                <a:latin typeface="Times New Roman" panose="02020603050405020304" pitchFamily="18" charset="0"/>
                <a:cs typeface="Times New Roman" panose="02020603050405020304" pitchFamily="18" charset="0"/>
              </a:rPr>
              <a:t>Comments in Support of the Bill </a:t>
            </a:r>
            <a:r>
              <a:rPr lang="en-ZA" b="1" dirty="0" err="1" smtClean="0">
                <a:latin typeface="Times New Roman" panose="02020603050405020304" pitchFamily="18" charset="0"/>
                <a:cs typeface="Times New Roman" panose="02020603050405020304" pitchFamily="18" charset="0"/>
              </a:rPr>
              <a:t>cont</a:t>
            </a:r>
            <a:r>
              <a:rPr lang="en-ZA" b="1" dirty="0" smtClean="0">
                <a:latin typeface="Times New Roman" panose="02020603050405020304" pitchFamily="18" charset="0"/>
                <a:cs typeface="Times New Roman" panose="02020603050405020304" pitchFamily="18" charset="0"/>
              </a:rPr>
              <a:t>…</a:t>
            </a:r>
          </a:p>
          <a:p>
            <a:r>
              <a:rPr lang="en-US" sz="2000" dirty="0" smtClean="0"/>
              <a:t>The </a:t>
            </a:r>
            <a:r>
              <a:rPr lang="en-US" sz="2000" dirty="0"/>
              <a:t>expropriation of land should begin from the arrival of the Whites in South Africa and the Land </a:t>
            </a:r>
            <a:r>
              <a:rPr lang="en-US" sz="2000" dirty="0" smtClean="0"/>
              <a:t>Act </a:t>
            </a:r>
            <a:r>
              <a:rPr lang="en-US" sz="2000" dirty="0"/>
              <a:t>of 1913 must not be used as the baseline for returning the land to the lawful </a:t>
            </a:r>
            <a:r>
              <a:rPr lang="en-US" sz="2000" dirty="0" smtClean="0"/>
              <a:t>owners </a:t>
            </a:r>
          </a:p>
          <a:p>
            <a:r>
              <a:rPr lang="en-US" sz="2000" dirty="0" smtClean="0"/>
              <a:t>The </a:t>
            </a:r>
            <a:r>
              <a:rPr lang="en-US" sz="2000" dirty="0"/>
              <a:t>State currently has no adequate budget to speed up land restitution in order to redress the </a:t>
            </a:r>
            <a:r>
              <a:rPr lang="en-US" sz="2000" dirty="0" smtClean="0"/>
              <a:t>injustices </a:t>
            </a:r>
            <a:r>
              <a:rPr lang="en-US" sz="2000" dirty="0"/>
              <a:t>that took place almost three centuries ago. Allowing the courts to play a major role in determining the amount of compensation will result in further delays as court processes can take up to 20 years to </a:t>
            </a:r>
            <a:r>
              <a:rPr lang="en-US" sz="2000" dirty="0" smtClean="0"/>
              <a:t>conclude</a:t>
            </a:r>
            <a:r>
              <a:rPr lang="en-US" sz="2000" dirty="0"/>
              <a:t> </a:t>
            </a:r>
            <a:endParaRPr lang="en-US" sz="2000" dirty="0" smtClean="0"/>
          </a:p>
          <a:p>
            <a:r>
              <a:rPr lang="en-US" sz="2000" dirty="0" smtClean="0">
                <a:latin typeface="Times New Roman" panose="02020603050405020304" pitchFamily="18" charset="0"/>
                <a:cs typeface="Times New Roman" panose="02020603050405020304" pitchFamily="18" charset="0"/>
              </a:rPr>
              <a:t>Current </a:t>
            </a:r>
            <a:r>
              <a:rPr lang="en-US" sz="2000" dirty="0">
                <a:latin typeface="Times New Roman" panose="02020603050405020304" pitchFamily="18" charset="0"/>
                <a:cs typeface="Times New Roman" panose="02020603050405020304" pitchFamily="18" charset="0"/>
              </a:rPr>
              <a:t>legislation demanding payment of compensation delays the process of land restitution to its owners. Property valuations and other related processes costs government a lot of money and have proven to be </a:t>
            </a:r>
            <a:r>
              <a:rPr lang="en-US" sz="2000" dirty="0" smtClean="0">
                <a:latin typeface="Times New Roman" panose="02020603050405020304" pitchFamily="18" charset="0"/>
                <a:cs typeface="Times New Roman" panose="02020603050405020304" pitchFamily="18" charset="0"/>
              </a:rPr>
              <a:t>costly </a:t>
            </a:r>
          </a:p>
          <a:p>
            <a:pPr marL="0" indent="0">
              <a:buNone/>
            </a:pPr>
            <a:endParaRPr lang="en-ZA"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19</a:t>
            </a:fld>
            <a:endParaRPr lang="en-US"/>
          </a:p>
        </p:txBody>
      </p:sp>
    </p:spTree>
    <p:extLst>
      <p:ext uri="{BB962C8B-B14F-4D97-AF65-F5344CB8AC3E}">
        <p14:creationId xmlns:p14="http://schemas.microsoft.com/office/powerpoint/2010/main" val="40956362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170779"/>
          </a:xfrm>
        </p:spPr>
        <p:txBody>
          <a:bodyPr>
            <a:normAutofit/>
          </a:bodyPr>
          <a:lstStyle/>
          <a:p>
            <a:r>
              <a:rPr lang="en-US" sz="3600" b="1" dirty="0" smtClean="0">
                <a:latin typeface="Times New Roman" panose="02020603050405020304" pitchFamily="18" charset="0"/>
                <a:cs typeface="Times New Roman" panose="02020603050405020304" pitchFamily="18" charset="0"/>
              </a:rPr>
              <a:t>INTRODUCTION</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5636" y="1535906"/>
            <a:ext cx="8809327" cy="5100421"/>
          </a:xfrm>
        </p:spPr>
        <p:txBody>
          <a:bodyPr/>
          <a:lstStyle/>
          <a:p>
            <a:pPr marL="0" indent="0" algn="ctr">
              <a:buNone/>
            </a:pPr>
            <a:endParaRPr lang="en-US" dirty="0" smtClean="0">
              <a:latin typeface="Times New Roman" panose="02020603050405020304" pitchFamily="18" charset="0"/>
              <a:cs typeface="Times New Roman" panose="02020603050405020304" pitchFamily="18" charset="0"/>
            </a:endParaRPr>
          </a:p>
          <a:p>
            <a:pPr marL="0" indent="0" algn="ctr">
              <a:buNone/>
            </a:pPr>
            <a:r>
              <a:rPr lang="en-US" dirty="0" err="1" smtClean="0">
                <a:latin typeface="Times New Roman" panose="02020603050405020304" pitchFamily="18" charset="0"/>
                <a:cs typeface="Times New Roman" panose="02020603050405020304" pitchFamily="18" charset="0"/>
              </a:rPr>
              <a:t>Adhoc</a:t>
            </a:r>
            <a:r>
              <a:rPr lang="en-US" dirty="0" smtClean="0">
                <a:latin typeface="Times New Roman" panose="02020603050405020304" pitchFamily="18" charset="0"/>
                <a:cs typeface="Times New Roman" panose="02020603050405020304" pitchFamily="18" charset="0"/>
              </a:rPr>
              <a:t> Committee on s25, mandated with the amendment of section 25 of the Constitution to make what is implicit explicit </a:t>
            </a:r>
            <a:r>
              <a:rPr lang="en-ZA" dirty="0">
                <a:latin typeface="Times New Roman" panose="02020603050405020304" pitchFamily="18" charset="0"/>
                <a:cs typeface="Times New Roman" panose="02020603050405020304" pitchFamily="18" charset="0"/>
              </a:rPr>
              <a:t>with regards to expropriation of land without compensation, as a legitimate option of land reform, so as to address the historic wrongs caused by the arbitrary dispossession of land, and in so doing ensure equitable access to land and further empower the majority of South Africans to be productive participants in ownership, food security and agricultural reform </a:t>
            </a:r>
            <a:r>
              <a:rPr lang="en-ZA" dirty="0" smtClean="0">
                <a:latin typeface="Times New Roman" panose="02020603050405020304" pitchFamily="18" charset="0"/>
                <a:cs typeface="Times New Roman" panose="02020603050405020304" pitchFamily="18" charset="0"/>
              </a:rPr>
              <a:t>programs</a:t>
            </a:r>
            <a:endParaRPr lang="en-US" dirty="0" smtClean="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D1B91D83-34EB-A744-81D0-D8E8519C4AE3}" type="slidenum">
              <a:rPr lang="en-US" smtClean="0"/>
              <a:t>2</a:t>
            </a:fld>
            <a:endParaRPr lang="en-US"/>
          </a:p>
        </p:txBody>
      </p:sp>
    </p:spTree>
    <p:extLst>
      <p:ext uri="{BB962C8B-B14F-4D97-AF65-F5344CB8AC3E}">
        <p14:creationId xmlns:p14="http://schemas.microsoft.com/office/powerpoint/2010/main" val="11107187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600" b="1" dirty="0">
                <a:latin typeface="Times New Roman" panose="02020603050405020304" pitchFamily="18" charset="0"/>
                <a:cs typeface="Times New Roman" panose="02020603050405020304" pitchFamily="18" charset="0"/>
              </a:rPr>
              <a:t>MATTERS EMANATING FROM SUBMISSIONS</a:t>
            </a:r>
            <a:endParaRPr lang="en-ZA"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ZA" b="1" dirty="0" smtClean="0">
                <a:latin typeface="Times New Roman" panose="02020603050405020304" pitchFamily="18" charset="0"/>
                <a:cs typeface="Times New Roman" panose="02020603050405020304" pitchFamily="18" charset="0"/>
              </a:rPr>
              <a:t>6. Contradictory &amp; Restrictive Language Within the Bill </a:t>
            </a:r>
          </a:p>
          <a:p>
            <a:r>
              <a:rPr lang="en-ZA" sz="2000" dirty="0" smtClean="0">
                <a:latin typeface="Times New Roman" panose="02020603050405020304" pitchFamily="18" charset="0"/>
                <a:cs typeface="Times New Roman" panose="02020603050405020304" pitchFamily="18" charset="0"/>
              </a:rPr>
              <a:t>Preamble </a:t>
            </a:r>
            <a:r>
              <a:rPr lang="en-ZA" sz="2000" dirty="0">
                <a:latin typeface="Times New Roman" panose="02020603050405020304" pitchFamily="18" charset="0"/>
                <a:cs typeface="Times New Roman" panose="02020603050405020304" pitchFamily="18" charset="0"/>
              </a:rPr>
              <a:t>refers to ‘empowering’ people to be ‘participants in ownership</a:t>
            </a:r>
            <a:r>
              <a:rPr lang="en-ZA" sz="2000" dirty="0" smtClean="0">
                <a:latin typeface="Times New Roman" panose="02020603050405020304" pitchFamily="18" charset="0"/>
                <a:cs typeface="Times New Roman" panose="02020603050405020304" pitchFamily="18" charset="0"/>
              </a:rPr>
              <a:t>’ – contradiction as </a:t>
            </a:r>
            <a:r>
              <a:rPr lang="en-ZA" sz="2000" dirty="0">
                <a:latin typeface="Times New Roman" panose="02020603050405020304" pitchFamily="18" charset="0"/>
                <a:cs typeface="Times New Roman" panose="02020603050405020304" pitchFamily="18" charset="0"/>
              </a:rPr>
              <a:t>the rest of the Bill </a:t>
            </a:r>
            <a:r>
              <a:rPr lang="en-ZA" sz="2000" dirty="0" smtClean="0">
                <a:latin typeface="Times New Roman" panose="02020603050405020304" pitchFamily="18" charset="0"/>
                <a:cs typeface="Times New Roman" panose="02020603050405020304" pitchFamily="18" charset="0"/>
              </a:rPr>
              <a:t>emphasises </a:t>
            </a:r>
            <a:r>
              <a:rPr lang="en-ZA" sz="2000" dirty="0">
                <a:latin typeface="Times New Roman" panose="02020603050405020304" pitchFamily="18" charset="0"/>
                <a:cs typeface="Times New Roman" panose="02020603050405020304" pitchFamily="18" charset="0"/>
              </a:rPr>
              <a:t>state custodianship and the </a:t>
            </a:r>
            <a:r>
              <a:rPr lang="en-ZA" sz="2000" dirty="0" smtClean="0">
                <a:latin typeface="Times New Roman" panose="02020603050405020304" pitchFamily="18" charset="0"/>
                <a:cs typeface="Times New Roman" panose="02020603050405020304" pitchFamily="18" charset="0"/>
              </a:rPr>
              <a:t>notion of </a:t>
            </a:r>
            <a:r>
              <a:rPr lang="en-ZA" sz="2000" dirty="0">
                <a:latin typeface="Times New Roman" panose="02020603050405020304" pitchFamily="18" charset="0"/>
                <a:cs typeface="Times New Roman" panose="02020603050405020304" pitchFamily="18" charset="0"/>
              </a:rPr>
              <a:t>“the land is the common heritage of all citizens that the state must safeguard for future generations</a:t>
            </a:r>
            <a:r>
              <a:rPr lang="en-ZA" sz="2000" dirty="0" smtClean="0">
                <a:latin typeface="Times New Roman" panose="02020603050405020304" pitchFamily="18" charset="0"/>
                <a:cs typeface="Times New Roman" panose="02020603050405020304" pitchFamily="18" charset="0"/>
              </a:rPr>
              <a:t>” </a:t>
            </a:r>
          </a:p>
          <a:p>
            <a:r>
              <a:rPr lang="en-ZA" sz="2000" dirty="0" smtClean="0">
                <a:latin typeface="Times New Roman" panose="02020603050405020304" pitchFamily="18" charset="0"/>
                <a:cs typeface="Times New Roman" panose="02020603050405020304" pitchFamily="18" charset="0"/>
              </a:rPr>
              <a:t>“productive participants” - </a:t>
            </a:r>
            <a:r>
              <a:rPr lang="en-ZA" sz="2000" dirty="0">
                <a:latin typeface="Times New Roman" panose="02020603050405020304" pitchFamily="18" charset="0"/>
                <a:ea typeface="Calibri" panose="020F0502020204030204" pitchFamily="34" charset="0"/>
                <a:cs typeface="Times New Roman" panose="02020603050405020304" pitchFamily="18" charset="0"/>
              </a:rPr>
              <a:t>it implies a restriction on access to </a:t>
            </a:r>
            <a:r>
              <a:rPr lang="en-ZA" sz="2000" dirty="0" smtClean="0">
                <a:latin typeface="Times New Roman" panose="02020603050405020304" pitchFamily="18" charset="0"/>
                <a:ea typeface="Calibri" panose="020F0502020204030204" pitchFamily="34" charset="0"/>
                <a:cs typeface="Times New Roman" panose="02020603050405020304" pitchFamily="18" charset="0"/>
              </a:rPr>
              <a:t>land based on productivity, and </a:t>
            </a:r>
          </a:p>
          <a:p>
            <a:r>
              <a:rPr lang="en-ZA" sz="2000" dirty="0" smtClean="0">
                <a:latin typeface="Times New Roman" panose="02020603050405020304" pitchFamily="18" charset="0"/>
                <a:ea typeface="Calibri" panose="020F0502020204030204" pitchFamily="34" charset="0"/>
                <a:cs typeface="Times New Roman" panose="02020603050405020304" pitchFamily="18" charset="0"/>
              </a:rPr>
              <a:t>is against Restitution programmes</a:t>
            </a:r>
            <a:endParaRPr lang="en-ZA" sz="2000" dirty="0" smtClean="0">
              <a:latin typeface="Times New Roman" panose="02020603050405020304" pitchFamily="18" charset="0"/>
              <a:cs typeface="Times New Roman" panose="02020603050405020304" pitchFamily="18" charset="0"/>
            </a:endParaRPr>
          </a:p>
          <a:p>
            <a:r>
              <a:rPr lang="en-ZA" sz="2000" dirty="0">
                <a:latin typeface="Times New Roman" panose="02020603050405020304" pitchFamily="18" charset="0"/>
                <a:ea typeface="Calibri" panose="020F0502020204030204" pitchFamily="34" charset="0"/>
              </a:rPr>
              <a:t>same </a:t>
            </a:r>
            <a:r>
              <a:rPr lang="en-ZA" sz="2000" dirty="0" smtClean="0">
                <a:latin typeface="Times New Roman" panose="02020603050405020304" pitchFamily="18" charset="0"/>
                <a:ea typeface="Calibri" panose="020F0502020204030204" pitchFamily="34" charset="0"/>
              </a:rPr>
              <a:t>restriction </a:t>
            </a:r>
            <a:r>
              <a:rPr lang="en-ZA" sz="2000" dirty="0">
                <a:latin typeface="Times New Roman" panose="02020603050405020304" pitchFamily="18" charset="0"/>
                <a:ea typeface="Calibri" panose="020F0502020204030204" pitchFamily="34" charset="0"/>
              </a:rPr>
              <a:t>do not apply to common law ownership</a:t>
            </a:r>
            <a:endParaRPr lang="en-ZA"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20</a:t>
            </a:fld>
            <a:endParaRPr lang="en-US"/>
          </a:p>
        </p:txBody>
      </p:sp>
    </p:spTree>
    <p:extLst>
      <p:ext uri="{BB962C8B-B14F-4D97-AF65-F5344CB8AC3E}">
        <p14:creationId xmlns:p14="http://schemas.microsoft.com/office/powerpoint/2010/main" val="19161630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2664982"/>
            <a:ext cx="8543925" cy="1325563"/>
          </a:xfrm>
        </p:spPr>
        <p:txBody>
          <a:bodyPr>
            <a:normAutofit/>
          </a:bodyPr>
          <a:lstStyle/>
          <a:p>
            <a:pPr algn="ctr"/>
            <a:r>
              <a:rPr lang="en-ZA" sz="3600" dirty="0" smtClean="0">
                <a:latin typeface="Times New Roman" panose="02020603050405020304" pitchFamily="18" charset="0"/>
                <a:cs typeface="Times New Roman" panose="02020603050405020304" pitchFamily="18" charset="0"/>
              </a:rPr>
              <a:t>THANK YOU</a:t>
            </a:r>
            <a:endParaRPr lang="en-ZA" sz="3600"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D1B91D83-34EB-A744-81D0-D8E8519C4AE3}" type="slidenum">
              <a:rPr lang="en-US" smtClean="0"/>
              <a:t>21</a:t>
            </a:fld>
            <a:endParaRPr lang="en-US"/>
          </a:p>
        </p:txBody>
      </p:sp>
    </p:spTree>
    <p:extLst>
      <p:ext uri="{BB962C8B-B14F-4D97-AF65-F5344CB8AC3E}">
        <p14:creationId xmlns:p14="http://schemas.microsoft.com/office/powerpoint/2010/main" val="2204457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21" y="500061"/>
            <a:ext cx="8543925" cy="1325563"/>
          </a:xfrm>
        </p:spPr>
        <p:txBody>
          <a:bodyPr>
            <a:normAutofit/>
          </a:bodyPr>
          <a:lstStyle/>
          <a:p>
            <a:r>
              <a:rPr lang="en-US" sz="3600" b="1" dirty="0" smtClean="0">
                <a:latin typeface="Times New Roman" panose="02020603050405020304" pitchFamily="18" charset="0"/>
                <a:cs typeface="Times New Roman" panose="02020603050405020304" pitchFamily="18" charset="0"/>
              </a:rPr>
              <a:t>BACKGROUND</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60217" y="1825624"/>
            <a:ext cx="9185565" cy="4893831"/>
          </a:xfrm>
        </p:spPr>
        <p:txBody>
          <a:bodyPr/>
          <a:lstStyle/>
          <a:p>
            <a:r>
              <a:rPr lang="en-US" dirty="0" smtClean="0">
                <a:latin typeface="Times New Roman" panose="02020603050405020304" pitchFamily="18" charset="0"/>
                <a:cs typeface="Times New Roman" panose="02020603050405020304" pitchFamily="18" charset="0"/>
              </a:rPr>
              <a:t>Committee received and deliberated on a report on public participation </a:t>
            </a:r>
          </a:p>
          <a:p>
            <a:r>
              <a:rPr lang="en-US" dirty="0" smtClean="0">
                <a:latin typeface="Times New Roman" panose="02020603050405020304" pitchFamily="18" charset="0"/>
                <a:cs typeface="Times New Roman" panose="02020603050405020304" pitchFamily="18" charset="0"/>
              </a:rPr>
              <a:t>Considered and deliberated on legal responses to legal matters raised in the report </a:t>
            </a:r>
          </a:p>
          <a:p>
            <a:r>
              <a:rPr lang="en-US" dirty="0" smtClean="0">
                <a:latin typeface="Times New Roman" panose="02020603050405020304" pitchFamily="18" charset="0"/>
                <a:cs typeface="Times New Roman" panose="02020603050405020304" pitchFamily="18" charset="0"/>
              </a:rPr>
              <a:t>Consequently, it made substantive and material amendments to the bill  </a:t>
            </a:r>
          </a:p>
          <a:p>
            <a:r>
              <a:rPr lang="en-US" dirty="0" smtClean="0">
                <a:latin typeface="Times New Roman" panose="02020603050405020304" pitchFamily="18" charset="0"/>
                <a:cs typeface="Times New Roman" panose="02020603050405020304" pitchFamily="18" charset="0"/>
              </a:rPr>
              <a:t>Revised bill advertised in July 2021 with the closing date of the 13</a:t>
            </a:r>
            <a:r>
              <a:rPr lang="en-US" baseline="30000" dirty="0" smtClean="0">
                <a:latin typeface="Times New Roman" panose="02020603050405020304" pitchFamily="18" charset="0"/>
                <a:cs typeface="Times New Roman" panose="02020603050405020304" pitchFamily="18" charset="0"/>
              </a:rPr>
              <a:t>th</a:t>
            </a:r>
            <a:r>
              <a:rPr lang="en-US" dirty="0" smtClean="0">
                <a:latin typeface="Times New Roman" panose="02020603050405020304" pitchFamily="18" charset="0"/>
                <a:cs typeface="Times New Roman" panose="02020603050405020304" pitchFamily="18" charset="0"/>
              </a:rPr>
              <a:t> August 2021 </a:t>
            </a:r>
          </a:p>
          <a:p>
            <a:r>
              <a:rPr lang="en-US" b="1" dirty="0" smtClean="0">
                <a:latin typeface="Times New Roman" panose="02020603050405020304" pitchFamily="18" charset="0"/>
                <a:cs typeface="Times New Roman" panose="02020603050405020304" pitchFamily="18" charset="0"/>
              </a:rPr>
              <a:t>Purpose:</a:t>
            </a:r>
            <a:r>
              <a:rPr lang="en-US" dirty="0" smtClean="0">
                <a:latin typeface="Times New Roman" panose="02020603050405020304" pitchFamily="18" charset="0"/>
                <a:cs typeface="Times New Roman" panose="02020603050405020304" pitchFamily="18" charset="0"/>
              </a:rPr>
              <a:t> highlight the views of the public on the revised bill</a:t>
            </a:r>
            <a:endParaRPr lang="en-US" dirty="0" smtClean="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D1B91D83-34EB-A744-81D0-D8E8519C4AE3}" type="slidenum">
              <a:rPr lang="en-US" smtClean="0"/>
              <a:t>3</a:t>
            </a:fld>
            <a:endParaRPr lang="en-US"/>
          </a:p>
        </p:txBody>
      </p:sp>
    </p:spTree>
    <p:extLst>
      <p:ext uri="{BB962C8B-B14F-4D97-AF65-F5344CB8AC3E}">
        <p14:creationId xmlns:p14="http://schemas.microsoft.com/office/powerpoint/2010/main" val="1379231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BILL: MAIN AMENDMENTS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40328" y="1825624"/>
            <a:ext cx="9019308" cy="4727575"/>
          </a:xfrm>
        </p:spPr>
        <p:txBody>
          <a:bodyPr/>
          <a:lstStyle/>
          <a:p>
            <a:r>
              <a:rPr lang="en-ZA" dirty="0">
                <a:latin typeface="Times New Roman" panose="02020603050405020304" pitchFamily="18" charset="0"/>
                <a:cs typeface="Times New Roman" panose="02020603050405020304" pitchFamily="18" charset="0"/>
              </a:rPr>
              <a:t>N</a:t>
            </a:r>
            <a:r>
              <a:rPr lang="en-ZA" dirty="0" smtClean="0">
                <a:latin typeface="Times New Roman" panose="02020603050405020304" pitchFamily="18" charset="0"/>
                <a:cs typeface="Times New Roman" panose="02020603050405020304" pitchFamily="18" charset="0"/>
              </a:rPr>
              <a:t>ational </a:t>
            </a:r>
            <a:r>
              <a:rPr lang="en-ZA" dirty="0">
                <a:latin typeface="Times New Roman" panose="02020603050405020304" pitchFamily="18" charset="0"/>
                <a:cs typeface="Times New Roman" panose="02020603050405020304" pitchFamily="18" charset="0"/>
              </a:rPr>
              <a:t>legislation must provide circumstances where the amount of compensation is </a:t>
            </a:r>
            <a:r>
              <a:rPr lang="en-ZA" dirty="0" smtClean="0">
                <a:latin typeface="Times New Roman" panose="02020603050405020304" pitchFamily="18" charset="0"/>
                <a:cs typeface="Times New Roman" panose="02020603050405020304" pitchFamily="18" charset="0"/>
              </a:rPr>
              <a:t>nil </a:t>
            </a:r>
          </a:p>
          <a:p>
            <a:pPr marL="0" indent="0">
              <a:buNone/>
            </a:pPr>
            <a:endParaRPr lang="en-ZA" dirty="0">
              <a:latin typeface="Times New Roman" panose="02020603050405020304" pitchFamily="18" charset="0"/>
              <a:cs typeface="Times New Roman" panose="02020603050405020304" pitchFamily="18" charset="0"/>
            </a:endParaRPr>
          </a:p>
          <a:p>
            <a:r>
              <a:rPr lang="en-ZA" dirty="0" smtClean="0">
                <a:latin typeface="Times New Roman" panose="02020603050405020304" pitchFamily="18" charset="0"/>
                <a:cs typeface="Times New Roman" panose="02020603050405020304" pitchFamily="18" charset="0"/>
              </a:rPr>
              <a:t>Land </a:t>
            </a:r>
            <a:r>
              <a:rPr lang="en-ZA" dirty="0">
                <a:latin typeface="Times New Roman" panose="02020603050405020304" pitchFamily="18" charset="0"/>
                <a:cs typeface="Times New Roman" panose="02020603050405020304" pitchFamily="18" charset="0"/>
              </a:rPr>
              <a:t>should be a common heritage of all citizens that the state must safeguard for future </a:t>
            </a:r>
            <a:r>
              <a:rPr lang="en-ZA" dirty="0" smtClean="0">
                <a:latin typeface="Times New Roman" panose="02020603050405020304" pitchFamily="18" charset="0"/>
                <a:cs typeface="Times New Roman" panose="02020603050405020304" pitchFamily="18" charset="0"/>
              </a:rPr>
              <a:t>generations </a:t>
            </a:r>
          </a:p>
          <a:p>
            <a:pPr marL="0" indent="0">
              <a:buNone/>
            </a:pPr>
            <a:endParaRPr lang="en-ZA" dirty="0">
              <a:latin typeface="Times New Roman" panose="02020603050405020304" pitchFamily="18" charset="0"/>
              <a:cs typeface="Times New Roman" panose="02020603050405020304" pitchFamily="18" charset="0"/>
            </a:endParaRPr>
          </a:p>
          <a:p>
            <a:r>
              <a:rPr lang="en-ZA" dirty="0">
                <a:latin typeface="Times New Roman" panose="02020603050405020304" pitchFamily="18" charset="0"/>
                <a:cs typeface="Times New Roman" panose="02020603050405020304" pitchFamily="18" charset="0"/>
              </a:rPr>
              <a:t>C</a:t>
            </a:r>
            <a:r>
              <a:rPr lang="en-ZA" dirty="0" smtClean="0">
                <a:latin typeface="Times New Roman" panose="02020603050405020304" pitchFamily="18" charset="0"/>
                <a:cs typeface="Times New Roman" panose="02020603050405020304" pitchFamily="18" charset="0"/>
              </a:rPr>
              <a:t>onditions </a:t>
            </a:r>
            <a:r>
              <a:rPr lang="en-ZA" dirty="0">
                <a:latin typeface="Times New Roman" panose="02020603050405020304" pitchFamily="18" charset="0"/>
                <a:cs typeface="Times New Roman" panose="02020603050405020304" pitchFamily="18" charset="0"/>
              </a:rPr>
              <a:t>should be fostered to enable state custodianship of certain land in order for citizens to gain access to land on an equitable basis</a:t>
            </a:r>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4</a:t>
            </a:fld>
            <a:endParaRPr lang="en-US"/>
          </a:p>
        </p:txBody>
      </p:sp>
    </p:spTree>
    <p:extLst>
      <p:ext uri="{BB962C8B-B14F-4D97-AF65-F5344CB8AC3E}">
        <p14:creationId xmlns:p14="http://schemas.microsoft.com/office/powerpoint/2010/main" val="1004800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600" b="1" dirty="0" smtClean="0">
                <a:latin typeface="Times New Roman" panose="02020603050405020304" pitchFamily="18" charset="0"/>
                <a:cs typeface="Times New Roman" panose="02020603050405020304" pitchFamily="18" charset="0"/>
              </a:rPr>
              <a:t>SUBMISSIONS</a:t>
            </a:r>
            <a:endParaRPr lang="en-ZA"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1" y="1690690"/>
            <a:ext cx="9157854" cy="5001055"/>
          </a:xfrm>
        </p:spPr>
        <p:txBody>
          <a:bodyPr>
            <a:normAutofit/>
          </a:bodyPr>
          <a:lstStyle/>
          <a:p>
            <a:r>
              <a:rPr lang="en-ZA" dirty="0" smtClean="0">
                <a:latin typeface="Times New Roman" panose="02020603050405020304" pitchFamily="18" charset="0"/>
                <a:cs typeface="Times New Roman" panose="02020603050405020304" pitchFamily="18" charset="0"/>
              </a:rPr>
              <a:t>148 891 submissions received </a:t>
            </a:r>
          </a:p>
          <a:p>
            <a:r>
              <a:rPr lang="en-ZA" dirty="0" smtClean="0">
                <a:latin typeface="Times New Roman" panose="02020603050405020304" pitchFamily="18" charset="0"/>
                <a:cs typeface="Times New Roman" panose="02020603050405020304" pitchFamily="18" charset="0"/>
              </a:rPr>
              <a:t>Submissions submitted to the CRC in 2018 </a:t>
            </a:r>
          </a:p>
          <a:p>
            <a:r>
              <a:rPr lang="en-ZA" dirty="0" smtClean="0">
                <a:latin typeface="Times New Roman" panose="02020603050405020304" pitchFamily="18" charset="0"/>
                <a:cs typeface="Times New Roman" panose="02020603050405020304" pitchFamily="18" charset="0"/>
              </a:rPr>
              <a:t>Resubmissions meant for the 1</a:t>
            </a:r>
            <a:r>
              <a:rPr lang="en-ZA" baseline="30000" dirty="0" smtClean="0">
                <a:latin typeface="Times New Roman" panose="02020603050405020304" pitchFamily="18" charset="0"/>
                <a:cs typeface="Times New Roman" panose="02020603050405020304" pitchFamily="18" charset="0"/>
              </a:rPr>
              <a:t>st</a:t>
            </a:r>
            <a:r>
              <a:rPr lang="en-ZA" dirty="0" smtClean="0">
                <a:latin typeface="Times New Roman" panose="02020603050405020304" pitchFamily="18" charset="0"/>
                <a:cs typeface="Times New Roman" panose="02020603050405020304" pitchFamily="18" charset="0"/>
              </a:rPr>
              <a:t> call for submissions </a:t>
            </a:r>
          </a:p>
          <a:p>
            <a:r>
              <a:rPr lang="en-ZA" dirty="0" smtClean="0">
                <a:latin typeface="Times New Roman" panose="02020603050405020304" pitchFamily="18" charset="0"/>
                <a:cs typeface="Times New Roman" panose="02020603050405020304" pitchFamily="18" charset="0"/>
              </a:rPr>
              <a:t>Submission on the Expropriation Bill before PC Public Works </a:t>
            </a:r>
          </a:p>
          <a:p>
            <a:r>
              <a:rPr lang="en-ZA" dirty="0" smtClean="0">
                <a:latin typeface="Times New Roman" panose="02020603050405020304" pitchFamily="18" charset="0"/>
                <a:cs typeface="Times New Roman" panose="02020603050405020304" pitchFamily="18" charset="0"/>
              </a:rPr>
              <a:t>Submissions from bulk email addresses supporting one submission </a:t>
            </a:r>
          </a:p>
          <a:p>
            <a:pPr lvl="1">
              <a:buFont typeface="Courier New" panose="02070309020205020404" pitchFamily="49" charset="0"/>
              <a:buChar char="o"/>
            </a:pPr>
            <a:r>
              <a:rPr lang="en-ZA" dirty="0" smtClean="0">
                <a:latin typeface="Times New Roman" panose="02020603050405020304" pitchFamily="18" charset="0"/>
                <a:cs typeface="Times New Roman" panose="02020603050405020304" pitchFamily="18" charset="0"/>
              </a:rPr>
              <a:t>IRR bulk submissions (Institute of Race Relations - new)</a:t>
            </a:r>
          </a:p>
          <a:p>
            <a:pPr lvl="1">
              <a:buFont typeface="Courier New" panose="02070309020205020404" pitchFamily="49" charset="0"/>
              <a:buChar char="o"/>
            </a:pPr>
            <a:r>
              <a:rPr lang="en-ZA" dirty="0" err="1">
                <a:latin typeface="Times New Roman" panose="02020603050405020304" pitchFamily="18" charset="0"/>
                <a:cs typeface="Times New Roman" panose="02020603050405020304" pitchFamily="18" charset="0"/>
              </a:rPr>
              <a:t>D</a:t>
            </a:r>
            <a:r>
              <a:rPr lang="en-ZA" dirty="0" err="1" smtClean="0">
                <a:latin typeface="Times New Roman" panose="02020603050405020304" pitchFamily="18" charset="0"/>
                <a:cs typeface="Times New Roman" panose="02020603050405020304" pitchFamily="18" charset="0"/>
              </a:rPr>
              <a:t>earSA</a:t>
            </a:r>
            <a:r>
              <a:rPr lang="en-ZA" dirty="0" smtClean="0">
                <a:latin typeface="Times New Roman" panose="02020603050405020304" pitchFamily="18" charset="0"/>
                <a:cs typeface="Times New Roman" panose="02020603050405020304" pitchFamily="18" charset="0"/>
              </a:rPr>
              <a:t> </a:t>
            </a:r>
          </a:p>
          <a:p>
            <a:pPr lvl="1">
              <a:buFont typeface="Courier New" panose="02070309020205020404" pitchFamily="49" charset="0"/>
              <a:buChar char="o"/>
            </a:pPr>
            <a:r>
              <a:rPr lang="en-ZA" dirty="0" err="1" smtClean="0">
                <a:latin typeface="Times New Roman" panose="02020603050405020304" pitchFamily="18" charset="0"/>
                <a:cs typeface="Times New Roman" panose="02020603050405020304" pitchFamily="18" charset="0"/>
              </a:rPr>
              <a:t>AfriForum</a:t>
            </a:r>
            <a:endParaRPr lang="en-ZA" dirty="0" smtClean="0">
              <a:latin typeface="Times New Roman" panose="02020603050405020304" pitchFamily="18" charset="0"/>
              <a:cs typeface="Times New Roman" panose="02020603050405020304" pitchFamily="18" charset="0"/>
            </a:endParaRPr>
          </a:p>
          <a:p>
            <a:r>
              <a:rPr lang="en-ZA" dirty="0" smtClean="0">
                <a:latin typeface="Times New Roman" panose="02020603050405020304" pitchFamily="18" charset="0"/>
                <a:cs typeface="Times New Roman" panose="02020603050405020304" pitchFamily="18" charset="0"/>
              </a:rPr>
              <a:t>Substantive </a:t>
            </a:r>
            <a:r>
              <a:rPr lang="en-ZA" dirty="0">
                <a:latin typeface="Times New Roman" panose="02020603050405020304" pitchFamily="18" charset="0"/>
                <a:cs typeface="Times New Roman" panose="02020603050405020304" pitchFamily="18" charset="0"/>
              </a:rPr>
              <a:t>submissions </a:t>
            </a:r>
            <a:r>
              <a:rPr lang="en-ZA" dirty="0" smtClean="0">
                <a:latin typeface="Times New Roman" panose="02020603050405020304" pitchFamily="18" charset="0"/>
                <a:cs typeface="Times New Roman" panose="02020603050405020304" pitchFamily="18" charset="0"/>
              </a:rPr>
              <a:t>from individuals and organizations </a:t>
            </a:r>
            <a:endParaRPr lang="en-ZA"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5</a:t>
            </a:fld>
            <a:endParaRPr lang="en-US"/>
          </a:p>
        </p:txBody>
      </p:sp>
    </p:spTree>
    <p:extLst>
      <p:ext uri="{BB962C8B-B14F-4D97-AF65-F5344CB8AC3E}">
        <p14:creationId xmlns:p14="http://schemas.microsoft.com/office/powerpoint/2010/main" val="2277741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600" b="1" dirty="0" smtClean="0">
                <a:latin typeface="Times New Roman" panose="02020603050405020304" pitchFamily="18" charset="0"/>
                <a:cs typeface="Times New Roman" panose="02020603050405020304" pitchFamily="18" charset="0"/>
              </a:rPr>
              <a:t>MATTERS EMANATING FROM SUBMISSIONS</a:t>
            </a:r>
            <a:endParaRPr lang="en-ZA"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35527" y="1825624"/>
            <a:ext cx="9434946" cy="5032376"/>
          </a:xfrm>
        </p:spPr>
        <p:txBody>
          <a:bodyPr>
            <a:normAutofit/>
          </a:bodyPr>
          <a:lstStyle/>
          <a:p>
            <a:pPr marL="0" indent="0">
              <a:buNone/>
            </a:pPr>
            <a:r>
              <a:rPr lang="en-ZA" b="1" dirty="0" smtClean="0">
                <a:latin typeface="Times New Roman" panose="02020603050405020304" pitchFamily="18" charset="0"/>
                <a:cs typeface="Times New Roman" panose="02020603050405020304" pitchFamily="18" charset="0"/>
              </a:rPr>
              <a:t>1. Preamble </a:t>
            </a:r>
          </a:p>
          <a:p>
            <a:r>
              <a:rPr lang="en-ZA" dirty="0" smtClean="0">
                <a:latin typeface="Times New Roman" panose="02020603050405020304" pitchFamily="18" charset="0"/>
                <a:cs typeface="Times New Roman" panose="02020603050405020304" pitchFamily="18" charset="0"/>
              </a:rPr>
              <a:t>It is misleading </a:t>
            </a:r>
          </a:p>
          <a:p>
            <a:pPr lvl="1"/>
            <a:r>
              <a:rPr lang="en-ZA" dirty="0" smtClean="0">
                <a:latin typeface="Times New Roman" panose="02020603050405020304" pitchFamily="18" charset="0"/>
                <a:cs typeface="Times New Roman" panose="02020603050405020304" pitchFamily="18" charset="0"/>
              </a:rPr>
              <a:t>90% of land claimants opted for financial rewards </a:t>
            </a:r>
          </a:p>
          <a:p>
            <a:pPr lvl="1"/>
            <a:r>
              <a:rPr lang="en-ZA" dirty="0" smtClean="0">
                <a:latin typeface="Times New Roman" panose="02020603050405020304" pitchFamily="18" charset="0"/>
                <a:cs typeface="Times New Roman" panose="02020603050405020304" pitchFamily="18" charset="0"/>
              </a:rPr>
              <a:t>No evidence that the amendment of s25 will ensure access to land and empower the majority of South Africans </a:t>
            </a:r>
          </a:p>
          <a:p>
            <a:pPr marL="457200" lvl="1" indent="0">
              <a:buNone/>
            </a:pPr>
            <a:endParaRPr lang="en-ZA" dirty="0" smtClean="0">
              <a:latin typeface="Times New Roman" panose="02020603050405020304" pitchFamily="18" charset="0"/>
              <a:cs typeface="Times New Roman" panose="02020603050405020304" pitchFamily="18" charset="0"/>
            </a:endParaRPr>
          </a:p>
          <a:p>
            <a:r>
              <a:rPr lang="en-ZA" dirty="0" smtClean="0">
                <a:latin typeface="Times New Roman" panose="02020603050405020304" pitchFamily="18" charset="0"/>
                <a:cs typeface="Times New Roman" panose="02020603050405020304" pitchFamily="18" charset="0"/>
              </a:rPr>
              <a:t>Inappropriate to refer to “productive participants”  </a:t>
            </a:r>
          </a:p>
          <a:p>
            <a:pPr lvl="1"/>
            <a:r>
              <a:rPr lang="en-ZA" dirty="0" smtClean="0">
                <a:latin typeface="Times New Roman" panose="02020603050405020304" pitchFamily="18" charset="0"/>
                <a:cs typeface="Times New Roman" panose="02020603050405020304" pitchFamily="18" charset="0"/>
              </a:rPr>
              <a:t>Implies reference to agricultural land because that is not the underlying objective (correcting historical imbalances around land ownership) </a:t>
            </a:r>
          </a:p>
          <a:p>
            <a:pPr lvl="1"/>
            <a:r>
              <a:rPr lang="en-ZA" dirty="0" smtClean="0">
                <a:latin typeface="Times New Roman" panose="02020603050405020304" pitchFamily="18" charset="0"/>
                <a:cs typeface="Times New Roman" panose="02020603050405020304" pitchFamily="18" charset="0"/>
              </a:rPr>
              <a:t>Implies restriction on access to land – only those productive can access land</a:t>
            </a:r>
          </a:p>
        </p:txBody>
      </p:sp>
      <p:sp>
        <p:nvSpPr>
          <p:cNvPr id="4" name="Slide Number Placeholder 3"/>
          <p:cNvSpPr>
            <a:spLocks noGrp="1"/>
          </p:cNvSpPr>
          <p:nvPr>
            <p:ph type="sldNum" sz="quarter" idx="12"/>
          </p:nvPr>
        </p:nvSpPr>
        <p:spPr/>
        <p:txBody>
          <a:bodyPr/>
          <a:lstStyle/>
          <a:p>
            <a:fld id="{D1B91D83-34EB-A744-81D0-D8E8519C4AE3}" type="slidenum">
              <a:rPr lang="en-US" smtClean="0"/>
              <a:t>6</a:t>
            </a:fld>
            <a:endParaRPr lang="en-US"/>
          </a:p>
        </p:txBody>
      </p:sp>
    </p:spTree>
    <p:extLst>
      <p:ext uri="{BB962C8B-B14F-4D97-AF65-F5344CB8AC3E}">
        <p14:creationId xmlns:p14="http://schemas.microsoft.com/office/powerpoint/2010/main" val="3499190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600" b="1" dirty="0" smtClean="0">
                <a:latin typeface="Times New Roman" panose="02020603050405020304" pitchFamily="18" charset="0"/>
                <a:cs typeface="Times New Roman" panose="02020603050405020304" pitchFamily="18" charset="0"/>
              </a:rPr>
              <a:t>MATTERS EMANATING FROM SUBMISSIONS</a:t>
            </a:r>
            <a:endParaRPr lang="en-ZA"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35527" y="1825624"/>
            <a:ext cx="9434946" cy="5032376"/>
          </a:xfrm>
        </p:spPr>
        <p:txBody>
          <a:bodyPr>
            <a:normAutofit/>
          </a:bodyPr>
          <a:lstStyle/>
          <a:p>
            <a:pPr marL="0" indent="0">
              <a:buNone/>
            </a:pPr>
            <a:r>
              <a:rPr lang="en-ZA" dirty="0" smtClean="0">
                <a:latin typeface="Times New Roman" panose="02020603050405020304" pitchFamily="18" charset="0"/>
                <a:cs typeface="Times New Roman" panose="02020603050405020304" pitchFamily="18" charset="0"/>
              </a:rPr>
              <a:t>Preamble </a:t>
            </a:r>
            <a:r>
              <a:rPr lang="en-ZA" dirty="0" err="1" smtClean="0">
                <a:latin typeface="Times New Roman" panose="02020603050405020304" pitchFamily="18" charset="0"/>
                <a:cs typeface="Times New Roman" panose="02020603050405020304" pitchFamily="18" charset="0"/>
              </a:rPr>
              <a:t>cont</a:t>
            </a:r>
            <a:r>
              <a:rPr lang="en-ZA" dirty="0" smtClean="0">
                <a:latin typeface="Times New Roman" panose="02020603050405020304" pitchFamily="18" charset="0"/>
                <a:cs typeface="Times New Roman" panose="02020603050405020304" pitchFamily="18" charset="0"/>
              </a:rPr>
              <a:t>…</a:t>
            </a:r>
          </a:p>
          <a:p>
            <a:r>
              <a:rPr lang="en-ZA" dirty="0" smtClean="0">
                <a:latin typeface="Times New Roman" panose="02020603050405020304" pitchFamily="18" charset="0"/>
                <a:cs typeface="Times New Roman" panose="02020603050405020304" pitchFamily="18" charset="0"/>
              </a:rPr>
              <a:t>Focus on the dispossessed:</a:t>
            </a:r>
          </a:p>
          <a:p>
            <a:pPr lvl="1"/>
            <a:r>
              <a:rPr lang="en-ZA" dirty="0" smtClean="0">
                <a:latin typeface="Times New Roman" panose="02020603050405020304" pitchFamily="18" charset="0"/>
                <a:cs typeface="Times New Roman" panose="02020603050405020304" pitchFamily="18" charset="0"/>
              </a:rPr>
              <a:t>It </a:t>
            </a:r>
            <a:r>
              <a:rPr lang="en-ZA" dirty="0">
                <a:latin typeface="Times New Roman" panose="02020603050405020304" pitchFamily="18" charset="0"/>
                <a:cs typeface="Times New Roman" panose="02020603050405020304" pitchFamily="18" charset="0"/>
              </a:rPr>
              <a:t>should speak to all people of South Africa, not only the dispossessed </a:t>
            </a:r>
          </a:p>
          <a:p>
            <a:pPr lvl="1"/>
            <a:r>
              <a:rPr lang="en-ZA" dirty="0" smtClean="0">
                <a:latin typeface="Times New Roman" panose="02020603050405020304" pitchFamily="18" charset="0"/>
                <a:cs typeface="Times New Roman" panose="02020603050405020304" pitchFamily="18" charset="0"/>
              </a:rPr>
              <a:t>It negates the important place of the land tenure programmes </a:t>
            </a:r>
          </a:p>
          <a:p>
            <a:endParaRPr lang="en-ZA" dirty="0" smtClean="0"/>
          </a:p>
          <a:p>
            <a:endParaRPr lang="en-ZA" dirty="0"/>
          </a:p>
        </p:txBody>
      </p:sp>
      <p:sp>
        <p:nvSpPr>
          <p:cNvPr id="4" name="Slide Number Placeholder 3"/>
          <p:cNvSpPr>
            <a:spLocks noGrp="1"/>
          </p:cNvSpPr>
          <p:nvPr>
            <p:ph type="sldNum" sz="quarter" idx="12"/>
          </p:nvPr>
        </p:nvSpPr>
        <p:spPr/>
        <p:txBody>
          <a:bodyPr/>
          <a:lstStyle/>
          <a:p>
            <a:fld id="{D1B91D83-34EB-A744-81D0-D8E8519C4AE3}" type="slidenum">
              <a:rPr lang="en-US" smtClean="0"/>
              <a:t>7</a:t>
            </a:fld>
            <a:endParaRPr lang="en-US"/>
          </a:p>
        </p:txBody>
      </p:sp>
    </p:spTree>
    <p:extLst>
      <p:ext uri="{BB962C8B-B14F-4D97-AF65-F5344CB8AC3E}">
        <p14:creationId xmlns:p14="http://schemas.microsoft.com/office/powerpoint/2010/main" val="1616044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600" b="1" dirty="0" smtClean="0">
                <a:latin typeface="Times New Roman" panose="02020603050405020304" pitchFamily="18" charset="0"/>
                <a:cs typeface="Times New Roman" panose="02020603050405020304" pitchFamily="18" charset="0"/>
              </a:rPr>
              <a:t>MATTERS EMANATING FROM SUBMISSIONS</a:t>
            </a:r>
            <a:endParaRPr lang="en-ZA"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825624"/>
            <a:ext cx="9033164" cy="4782993"/>
          </a:xfrm>
        </p:spPr>
        <p:txBody>
          <a:bodyPr>
            <a:normAutofit/>
          </a:bodyPr>
          <a:lstStyle/>
          <a:p>
            <a:pPr marL="0" indent="0">
              <a:buNone/>
            </a:pPr>
            <a:r>
              <a:rPr lang="en-ZA" b="1" dirty="0">
                <a:latin typeface="Times New Roman" panose="02020603050405020304" pitchFamily="18" charset="0"/>
                <a:cs typeface="Times New Roman" panose="02020603050405020304" pitchFamily="18" charset="0"/>
              </a:rPr>
              <a:t>2</a:t>
            </a:r>
            <a:r>
              <a:rPr lang="en-ZA" b="1" dirty="0" smtClean="0">
                <a:latin typeface="Times New Roman" panose="02020603050405020304" pitchFamily="18" charset="0"/>
                <a:cs typeface="Times New Roman" panose="02020603050405020304" pitchFamily="18" charset="0"/>
              </a:rPr>
              <a:t>. State Custodianship </a:t>
            </a:r>
          </a:p>
          <a:p>
            <a:r>
              <a:rPr lang="en-ZA" dirty="0" smtClean="0">
                <a:latin typeface="Times New Roman" panose="02020603050405020304" pitchFamily="18" charset="0"/>
                <a:cs typeface="Times New Roman" panose="02020603050405020304" pitchFamily="18" charset="0"/>
              </a:rPr>
              <a:t>Clear definition of “State Custodianship” with clear roles and responsibilities is required</a:t>
            </a:r>
          </a:p>
          <a:p>
            <a:r>
              <a:rPr lang="en-ZA" dirty="0" smtClean="0">
                <a:latin typeface="Times New Roman" panose="02020603050405020304" pitchFamily="18" charset="0"/>
                <a:cs typeface="Times New Roman" panose="02020603050405020304" pitchFamily="18" charset="0"/>
              </a:rPr>
              <a:t>Right to private property ownership  </a:t>
            </a:r>
          </a:p>
          <a:p>
            <a:pPr lvl="1"/>
            <a:r>
              <a:rPr lang="en-ZA" dirty="0" smtClean="0">
                <a:latin typeface="Times New Roman" panose="02020603050405020304" pitchFamily="18" charset="0"/>
                <a:cs typeface="Times New Roman" panose="02020603050405020304" pitchFamily="18" charset="0"/>
              </a:rPr>
              <a:t>People affected negatively and must be re-considered </a:t>
            </a:r>
          </a:p>
          <a:p>
            <a:pPr lvl="1"/>
            <a:r>
              <a:rPr lang="en-ZA" dirty="0" smtClean="0">
                <a:latin typeface="Times New Roman" panose="02020603050405020304" pitchFamily="18" charset="0"/>
                <a:cs typeface="Times New Roman" panose="02020603050405020304" pitchFamily="18" charset="0"/>
              </a:rPr>
              <a:t>People subjected to eternal leasing of land</a:t>
            </a:r>
          </a:p>
          <a:p>
            <a:pPr lvl="1"/>
            <a:r>
              <a:rPr lang="en-ZA" dirty="0" smtClean="0">
                <a:latin typeface="Times New Roman" panose="02020603050405020304" pitchFamily="18" charset="0"/>
                <a:cs typeface="Times New Roman" panose="02020603050405020304" pitchFamily="18" charset="0"/>
              </a:rPr>
              <a:t>Key pillar of the rule of law and founding principles of the Constitution</a:t>
            </a:r>
          </a:p>
          <a:p>
            <a:r>
              <a:rPr lang="en-ZA" dirty="0" smtClean="0">
                <a:latin typeface="Times New Roman" panose="02020603050405020304" pitchFamily="18" charset="0"/>
                <a:cs typeface="Times New Roman" panose="02020603050405020304" pitchFamily="18" charset="0"/>
              </a:rPr>
              <a:t>Economic loses as a result of expropriation without compensation </a:t>
            </a:r>
          </a:p>
        </p:txBody>
      </p:sp>
      <p:sp>
        <p:nvSpPr>
          <p:cNvPr id="4" name="Slide Number Placeholder 3"/>
          <p:cNvSpPr>
            <a:spLocks noGrp="1"/>
          </p:cNvSpPr>
          <p:nvPr>
            <p:ph type="sldNum" sz="quarter" idx="12"/>
          </p:nvPr>
        </p:nvSpPr>
        <p:spPr/>
        <p:txBody>
          <a:bodyPr/>
          <a:lstStyle/>
          <a:p>
            <a:fld id="{D1B91D83-34EB-A744-81D0-D8E8519C4AE3}" type="slidenum">
              <a:rPr lang="en-US" smtClean="0"/>
              <a:t>8</a:t>
            </a:fld>
            <a:endParaRPr lang="en-US"/>
          </a:p>
        </p:txBody>
      </p:sp>
    </p:spTree>
    <p:extLst>
      <p:ext uri="{BB962C8B-B14F-4D97-AF65-F5344CB8AC3E}">
        <p14:creationId xmlns:p14="http://schemas.microsoft.com/office/powerpoint/2010/main" val="113724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600" b="1" dirty="0" smtClean="0">
                <a:latin typeface="Times New Roman" panose="02020603050405020304" pitchFamily="18" charset="0"/>
                <a:cs typeface="Times New Roman" panose="02020603050405020304" pitchFamily="18" charset="0"/>
              </a:rPr>
              <a:t>MATTERS EMANATING FROM SUBMISSIONS</a:t>
            </a:r>
            <a:endParaRPr lang="en-ZA"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49382" y="1825624"/>
            <a:ext cx="9448800" cy="4782993"/>
          </a:xfrm>
        </p:spPr>
        <p:txBody>
          <a:bodyPr>
            <a:normAutofit/>
          </a:bodyPr>
          <a:lstStyle/>
          <a:p>
            <a:pPr marL="0" indent="0">
              <a:buNone/>
            </a:pPr>
            <a:r>
              <a:rPr lang="en-ZA" b="1" dirty="0" smtClean="0">
                <a:latin typeface="Times New Roman" panose="02020603050405020304" pitchFamily="18" charset="0"/>
                <a:cs typeface="Times New Roman" panose="02020603050405020304" pitchFamily="18" charset="0"/>
              </a:rPr>
              <a:t>State Custodianship </a:t>
            </a:r>
            <a:r>
              <a:rPr lang="en-ZA" b="1" dirty="0" err="1" smtClean="0">
                <a:latin typeface="Times New Roman" panose="02020603050405020304" pitchFamily="18" charset="0"/>
                <a:cs typeface="Times New Roman" panose="02020603050405020304" pitchFamily="18" charset="0"/>
              </a:rPr>
              <a:t>cont</a:t>
            </a:r>
            <a:r>
              <a:rPr lang="en-ZA" b="1" dirty="0" smtClean="0">
                <a:latin typeface="Times New Roman" panose="02020603050405020304" pitchFamily="18" charset="0"/>
                <a:cs typeface="Times New Roman" panose="02020603050405020304" pitchFamily="18" charset="0"/>
              </a:rPr>
              <a:t>… </a:t>
            </a:r>
          </a:p>
          <a:p>
            <a:r>
              <a:rPr lang="en-ZA" dirty="0" err="1" smtClean="0">
                <a:latin typeface="Times New Roman" panose="02020603050405020304" pitchFamily="18" charset="0"/>
                <a:cs typeface="Times New Roman" panose="02020603050405020304" pitchFamily="18" charset="0"/>
              </a:rPr>
              <a:t>Ingonyama</a:t>
            </a:r>
            <a:r>
              <a:rPr lang="en-ZA" dirty="0" smtClean="0">
                <a:latin typeface="Times New Roman" panose="02020603050405020304" pitchFamily="18" charset="0"/>
                <a:cs typeface="Times New Roman" panose="02020603050405020304" pitchFamily="18" charset="0"/>
              </a:rPr>
              <a:t> Trust model viewed as dysfunctional and must not be replicated </a:t>
            </a:r>
          </a:p>
          <a:p>
            <a:pPr lvl="1"/>
            <a:r>
              <a:rPr lang="en-ZA" dirty="0" smtClean="0">
                <a:latin typeface="Times New Roman" panose="02020603050405020304" pitchFamily="18" charset="0"/>
                <a:cs typeface="Times New Roman" panose="02020603050405020304" pitchFamily="18" charset="0"/>
              </a:rPr>
              <a:t>Recent judgement against the Trust highlights the inherent dangers of centralized land ownership</a:t>
            </a:r>
          </a:p>
          <a:p>
            <a:r>
              <a:rPr lang="en-ZA" dirty="0" smtClean="0">
                <a:latin typeface="Times New Roman" panose="02020603050405020304" pitchFamily="18" charset="0"/>
                <a:cs typeface="Times New Roman" panose="02020603050405020304" pitchFamily="18" charset="0"/>
              </a:rPr>
              <a:t>Equated to nationalization of land especially with lack of clear definition; and imposes a significant risk to the banking sector</a:t>
            </a:r>
          </a:p>
          <a:p>
            <a:r>
              <a:rPr lang="en-ZA" dirty="0" smtClean="0">
                <a:latin typeface="Times New Roman" panose="02020603050405020304" pitchFamily="18" charset="0"/>
                <a:cs typeface="Times New Roman" panose="02020603050405020304" pitchFamily="18" charset="0"/>
              </a:rPr>
              <a:t>No security of tenure under State Custodianship as evident in the Pro-Active Land Acquisition Strategy (PLAS)</a:t>
            </a:r>
            <a:endParaRPr lang="en-ZA"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9</a:t>
            </a:fld>
            <a:endParaRPr lang="en-US"/>
          </a:p>
        </p:txBody>
      </p:sp>
    </p:spTree>
    <p:extLst>
      <p:ext uri="{BB962C8B-B14F-4D97-AF65-F5344CB8AC3E}">
        <p14:creationId xmlns:p14="http://schemas.microsoft.com/office/powerpoint/2010/main" val="26958938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6983</TotalTime>
  <Words>1671</Words>
  <Application>Microsoft Office PowerPoint</Application>
  <PresentationFormat>A4 Paper (210x297 mm)</PresentationFormat>
  <Paragraphs>156</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Courier New</vt:lpstr>
      <vt:lpstr>Times New Roman</vt:lpstr>
      <vt:lpstr>Office Theme</vt:lpstr>
      <vt:lpstr>PowerPoint Presentation</vt:lpstr>
      <vt:lpstr>INTRODUCTION</vt:lpstr>
      <vt:lpstr>BACKGROUND</vt:lpstr>
      <vt:lpstr>BILL: MAIN AMENDMENTS</vt:lpstr>
      <vt:lpstr>SUBMISSIONS</vt:lpstr>
      <vt:lpstr>MATTERS EMANATING FROM SUBMISSIONS</vt:lpstr>
      <vt:lpstr>MATTERS EMANATING FROM SUBMISSIONS</vt:lpstr>
      <vt:lpstr>MATTERS EMANATING FROM SUBMISSIONS</vt:lpstr>
      <vt:lpstr>MATTERS EMANATING FROM SUBMISSIONS</vt:lpstr>
      <vt:lpstr>MATTERS EMANATING FROM SUBMISSIONS</vt:lpstr>
      <vt:lpstr>MATTERS EMANATING FROM SUBMISSIONS</vt:lpstr>
      <vt:lpstr>MATTERS EMANATING FROM SUBMISSIONS</vt:lpstr>
      <vt:lpstr>MATTERS EMANATING FROM SUBMISSIONS</vt:lpstr>
      <vt:lpstr>MATTERS EMANATING FROM SUBMISSIONS</vt:lpstr>
      <vt:lpstr>MATTERS EMANATING FROM SUBMISSIONS</vt:lpstr>
      <vt:lpstr>MATTERS EMANATING FROM SUBMISSIONS</vt:lpstr>
      <vt:lpstr>MATTERS EMANATING FROM SUBMISSIONS</vt:lpstr>
      <vt:lpstr>MATTERS EMANATING FROM SUBMISSIONS</vt:lpstr>
      <vt:lpstr>MATTERS EMANATING FROM SUBMISSIONS</vt:lpstr>
      <vt:lpstr>MATTERS EMANATING FROM SUBMISSIONS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Thulisile Ganyaza Twalo</cp:lastModifiedBy>
  <cp:revision>60</cp:revision>
  <dcterms:created xsi:type="dcterms:W3CDTF">2019-05-28T17:07:42Z</dcterms:created>
  <dcterms:modified xsi:type="dcterms:W3CDTF">2021-08-27T09:36:25Z</dcterms:modified>
</cp:coreProperties>
</file>