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6A0392-10EA-40D7-9442-D001CD2D7539}" type="datetimeFigureOut">
              <a:rPr lang="en-ZA" smtClean="0"/>
              <a:t>2021/03/17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D1A9AB-924D-4A03-A654-BCBA65346F79}"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8809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6A0392-10EA-40D7-9442-D001CD2D7539}" type="datetimeFigureOut">
              <a:rPr lang="en-ZA" smtClean="0"/>
              <a:t>2021/03/17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D1A9AB-924D-4A03-A654-BCBA65346F79}" type="slidenum">
              <a:rPr lang="en-ZA" smtClean="0"/>
              <a:t>‹#›</a:t>
            </a:fld>
            <a:endParaRPr lang="en-ZA"/>
          </a:p>
        </p:txBody>
      </p:sp>
    </p:spTree>
    <p:extLst>
      <p:ext uri="{BB962C8B-B14F-4D97-AF65-F5344CB8AC3E}">
        <p14:creationId xmlns:p14="http://schemas.microsoft.com/office/powerpoint/2010/main" val="3805308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6A0392-10EA-40D7-9442-D001CD2D7539}" type="datetimeFigureOut">
              <a:rPr lang="en-ZA" smtClean="0"/>
              <a:t>2021/03/17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D1A9AB-924D-4A03-A654-BCBA65346F79}" type="slidenum">
              <a:rPr lang="en-ZA" smtClean="0"/>
              <a:t>‹#›</a:t>
            </a:fld>
            <a:endParaRPr lang="en-ZA"/>
          </a:p>
        </p:txBody>
      </p:sp>
    </p:spTree>
    <p:extLst>
      <p:ext uri="{BB962C8B-B14F-4D97-AF65-F5344CB8AC3E}">
        <p14:creationId xmlns:p14="http://schemas.microsoft.com/office/powerpoint/2010/main" val="81074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6A0392-10EA-40D7-9442-D001CD2D7539}" type="datetimeFigureOut">
              <a:rPr lang="en-ZA" smtClean="0"/>
              <a:t>2021/03/17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D1A9AB-924D-4A03-A654-BCBA65346F79}" type="slidenum">
              <a:rPr lang="en-ZA" smtClean="0"/>
              <a:t>‹#›</a:t>
            </a:fld>
            <a:endParaRPr lang="en-ZA"/>
          </a:p>
        </p:txBody>
      </p:sp>
    </p:spTree>
    <p:extLst>
      <p:ext uri="{BB962C8B-B14F-4D97-AF65-F5344CB8AC3E}">
        <p14:creationId xmlns:p14="http://schemas.microsoft.com/office/powerpoint/2010/main" val="305481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6A0392-10EA-40D7-9442-D001CD2D7539}" type="datetimeFigureOut">
              <a:rPr lang="en-ZA" smtClean="0"/>
              <a:t>2021/03/17</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3D1A9AB-924D-4A03-A654-BCBA65346F79}" type="slidenum">
              <a:rPr lang="en-ZA" smtClean="0"/>
              <a:t>‹#›</a:t>
            </a:fld>
            <a:endParaRPr lang="en-Z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322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6A0392-10EA-40D7-9442-D001CD2D7539}" type="datetimeFigureOut">
              <a:rPr lang="en-ZA" smtClean="0"/>
              <a:t>2021/03/17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3D1A9AB-924D-4A03-A654-BCBA65346F79}" type="slidenum">
              <a:rPr lang="en-ZA" smtClean="0"/>
              <a:t>‹#›</a:t>
            </a:fld>
            <a:endParaRPr lang="en-ZA"/>
          </a:p>
        </p:txBody>
      </p:sp>
    </p:spTree>
    <p:extLst>
      <p:ext uri="{BB962C8B-B14F-4D97-AF65-F5344CB8AC3E}">
        <p14:creationId xmlns:p14="http://schemas.microsoft.com/office/powerpoint/2010/main" val="161774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6A0392-10EA-40D7-9442-D001CD2D7539}" type="datetimeFigureOut">
              <a:rPr lang="en-ZA" smtClean="0"/>
              <a:t>2021/03/17</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3D1A9AB-924D-4A03-A654-BCBA65346F79}" type="slidenum">
              <a:rPr lang="en-ZA" smtClean="0"/>
              <a:t>‹#›</a:t>
            </a:fld>
            <a:endParaRPr lang="en-ZA"/>
          </a:p>
        </p:txBody>
      </p:sp>
    </p:spTree>
    <p:extLst>
      <p:ext uri="{BB962C8B-B14F-4D97-AF65-F5344CB8AC3E}">
        <p14:creationId xmlns:p14="http://schemas.microsoft.com/office/powerpoint/2010/main" val="156613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6A0392-10EA-40D7-9442-D001CD2D7539}" type="datetimeFigureOut">
              <a:rPr lang="en-ZA" smtClean="0"/>
              <a:t>2021/03/17</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3D1A9AB-924D-4A03-A654-BCBA65346F79}" type="slidenum">
              <a:rPr lang="en-ZA" smtClean="0"/>
              <a:t>‹#›</a:t>
            </a:fld>
            <a:endParaRPr lang="en-ZA"/>
          </a:p>
        </p:txBody>
      </p:sp>
    </p:spTree>
    <p:extLst>
      <p:ext uri="{BB962C8B-B14F-4D97-AF65-F5344CB8AC3E}">
        <p14:creationId xmlns:p14="http://schemas.microsoft.com/office/powerpoint/2010/main" val="4216593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F6A0392-10EA-40D7-9442-D001CD2D7539}" type="datetimeFigureOut">
              <a:rPr lang="en-ZA" smtClean="0"/>
              <a:t>2021/03/17</a:t>
            </a:fld>
            <a:endParaRPr lang="en-Z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ZA"/>
          </a:p>
        </p:txBody>
      </p:sp>
      <p:sp>
        <p:nvSpPr>
          <p:cNvPr id="9" name="Slide Number Placeholder 8"/>
          <p:cNvSpPr>
            <a:spLocks noGrp="1"/>
          </p:cNvSpPr>
          <p:nvPr>
            <p:ph type="sldNum" sz="quarter" idx="12"/>
          </p:nvPr>
        </p:nvSpPr>
        <p:spPr/>
        <p:txBody>
          <a:bodyPr/>
          <a:lstStyle/>
          <a:p>
            <a:fld id="{43D1A9AB-924D-4A03-A654-BCBA65346F79}" type="slidenum">
              <a:rPr lang="en-ZA" smtClean="0"/>
              <a:t>‹#›</a:t>
            </a:fld>
            <a:endParaRPr lang="en-ZA"/>
          </a:p>
        </p:txBody>
      </p:sp>
    </p:spTree>
    <p:extLst>
      <p:ext uri="{BB962C8B-B14F-4D97-AF65-F5344CB8AC3E}">
        <p14:creationId xmlns:p14="http://schemas.microsoft.com/office/powerpoint/2010/main" val="3787135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F6A0392-10EA-40D7-9442-D001CD2D7539}" type="datetimeFigureOut">
              <a:rPr lang="en-ZA" smtClean="0"/>
              <a:t>2021/03/17</a:t>
            </a:fld>
            <a:endParaRPr lang="en-Z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Z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3D1A9AB-924D-4A03-A654-BCBA65346F79}" type="slidenum">
              <a:rPr lang="en-ZA" smtClean="0"/>
              <a:t>‹#›</a:t>
            </a:fld>
            <a:endParaRPr lang="en-ZA"/>
          </a:p>
        </p:txBody>
      </p:sp>
    </p:spTree>
    <p:extLst>
      <p:ext uri="{BB962C8B-B14F-4D97-AF65-F5344CB8AC3E}">
        <p14:creationId xmlns:p14="http://schemas.microsoft.com/office/powerpoint/2010/main" val="510485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6A0392-10EA-40D7-9442-D001CD2D7539}" type="datetimeFigureOut">
              <a:rPr lang="en-ZA" smtClean="0"/>
              <a:t>2021/03/17</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3D1A9AB-924D-4A03-A654-BCBA65346F79}" type="slidenum">
              <a:rPr lang="en-ZA" smtClean="0"/>
              <a:t>‹#›</a:t>
            </a:fld>
            <a:endParaRPr lang="en-ZA"/>
          </a:p>
        </p:txBody>
      </p:sp>
    </p:spTree>
    <p:extLst>
      <p:ext uri="{BB962C8B-B14F-4D97-AF65-F5344CB8AC3E}">
        <p14:creationId xmlns:p14="http://schemas.microsoft.com/office/powerpoint/2010/main" val="625637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F6A0392-10EA-40D7-9442-D001CD2D7539}" type="datetimeFigureOut">
              <a:rPr lang="en-ZA" smtClean="0"/>
              <a:t>2021/03/17</a:t>
            </a:fld>
            <a:endParaRPr lang="en-Z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Z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3D1A9AB-924D-4A03-A654-BCBA65346F79}" type="slidenum">
              <a:rPr lang="en-ZA" smtClean="0"/>
              <a:t>‹#›</a:t>
            </a:fld>
            <a:endParaRPr lang="en-Z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54138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Olivier.serrao@busa.org.za" TargetMode="External"/><Relationship Id="rId2" Type="http://schemas.openxmlformats.org/officeDocument/2006/relationships/hyperlink" Target="mailto:theo@agbiz.co.za" TargetMode="External"/><Relationship Id="rId1" Type="http://schemas.openxmlformats.org/officeDocument/2006/relationships/slideLayout" Target="../slideLayouts/slideLayout3.xml"/><Relationship Id="rId5" Type="http://schemas.openxmlformats.org/officeDocument/2006/relationships/hyperlink" Target="http://www.busa.org.za/" TargetMode="External"/><Relationship Id="rId4" Type="http://schemas.openxmlformats.org/officeDocument/2006/relationships/hyperlink" Target="http://www.agbiz.co.z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9CB056D-FD6C-4320-85BC-26D7569F1B2C}"/>
              </a:ext>
            </a:extLst>
          </p:cNvPr>
          <p:cNvSpPr>
            <a:spLocks noGrp="1"/>
          </p:cNvSpPr>
          <p:nvPr>
            <p:ph type="ctrTitle"/>
          </p:nvPr>
        </p:nvSpPr>
        <p:spPr>
          <a:xfrm>
            <a:off x="1097280" y="758952"/>
            <a:ext cx="10058400" cy="3112008"/>
          </a:xfrm>
        </p:spPr>
        <p:txBody>
          <a:bodyPr>
            <a:normAutofit fontScale="90000"/>
          </a:bodyPr>
          <a:lstStyle/>
          <a:p>
            <a:r>
              <a:rPr lang="en-US" dirty="0"/>
              <a:t>AGBIZ &amp; BUSA JOINT PRESENTATION ON THE EXPROPRIATION BILL</a:t>
            </a:r>
            <a:endParaRPr lang="en-ZA" dirty="0"/>
          </a:p>
        </p:txBody>
      </p:sp>
      <p:sp>
        <p:nvSpPr>
          <p:cNvPr id="5" name="Subtitle 4">
            <a:extLst>
              <a:ext uri="{FF2B5EF4-FFF2-40B4-BE49-F238E27FC236}">
                <a16:creationId xmlns:a16="http://schemas.microsoft.com/office/drawing/2014/main" id="{DFA40CEF-33A1-4646-9251-78ACF53AD0A5}"/>
              </a:ext>
            </a:extLst>
          </p:cNvPr>
          <p:cNvSpPr>
            <a:spLocks noGrp="1"/>
          </p:cNvSpPr>
          <p:nvPr>
            <p:ph type="subTitle" idx="1"/>
          </p:nvPr>
        </p:nvSpPr>
        <p:spPr>
          <a:xfrm>
            <a:off x="1100051" y="3870960"/>
            <a:ext cx="10058400" cy="2438400"/>
          </a:xfrm>
        </p:spPr>
        <p:txBody>
          <a:bodyPr>
            <a:normAutofit/>
          </a:bodyPr>
          <a:lstStyle/>
          <a:p>
            <a:r>
              <a:rPr lang="en-US" dirty="0"/>
              <a:t>25 March 2021</a:t>
            </a:r>
          </a:p>
          <a:p>
            <a:r>
              <a:rPr lang="en-US" dirty="0"/>
              <a:t>Portfolio Committee on Public Works and Infrastructure</a:t>
            </a:r>
          </a:p>
          <a:p>
            <a:r>
              <a:rPr lang="en-US" dirty="0"/>
              <a:t>Theo Boshoff &amp; Olivier </a:t>
            </a:r>
            <a:r>
              <a:rPr lang="en-US" dirty="0" err="1"/>
              <a:t>Serrão</a:t>
            </a:r>
            <a:endParaRPr lang="en-US" dirty="0"/>
          </a:p>
        </p:txBody>
      </p:sp>
      <p:pic>
        <p:nvPicPr>
          <p:cNvPr id="6" name="Picture 5">
            <a:extLst>
              <a:ext uri="{FF2B5EF4-FFF2-40B4-BE49-F238E27FC236}">
                <a16:creationId xmlns:a16="http://schemas.microsoft.com/office/drawing/2014/main" id="{8C2C9FB3-AE17-4D82-ABAB-EF3557F82441}"/>
              </a:ext>
            </a:extLst>
          </p:cNvPr>
          <p:cNvPicPr>
            <a:picLocks noChangeAspect="1"/>
          </p:cNvPicPr>
          <p:nvPr/>
        </p:nvPicPr>
        <p:blipFill>
          <a:blip r:embed="rId2"/>
          <a:stretch>
            <a:fillRect/>
          </a:stretch>
        </p:blipFill>
        <p:spPr>
          <a:xfrm>
            <a:off x="8879840" y="4743450"/>
            <a:ext cx="2731135" cy="1972310"/>
          </a:xfrm>
          <a:prstGeom prst="rect">
            <a:avLst/>
          </a:prstGeom>
        </p:spPr>
      </p:pic>
      <p:pic>
        <p:nvPicPr>
          <p:cNvPr id="3" name="Picture 2">
            <a:extLst>
              <a:ext uri="{FF2B5EF4-FFF2-40B4-BE49-F238E27FC236}">
                <a16:creationId xmlns:a16="http://schemas.microsoft.com/office/drawing/2014/main" id="{85FC1DF7-71C9-4C9A-A180-724B3FD403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3747" y="4867910"/>
            <a:ext cx="2466975" cy="1847850"/>
          </a:xfrm>
          <a:prstGeom prst="rect">
            <a:avLst/>
          </a:prstGeom>
        </p:spPr>
      </p:pic>
    </p:spTree>
    <p:extLst>
      <p:ext uri="{BB962C8B-B14F-4D97-AF65-F5344CB8AC3E}">
        <p14:creationId xmlns:p14="http://schemas.microsoft.com/office/powerpoint/2010/main" val="4011984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420D4-75B5-4CFC-8116-BD61B3331371}"/>
              </a:ext>
            </a:extLst>
          </p:cNvPr>
          <p:cNvSpPr>
            <a:spLocks noGrp="1"/>
          </p:cNvSpPr>
          <p:nvPr>
            <p:ph type="title"/>
          </p:nvPr>
        </p:nvSpPr>
        <p:spPr/>
        <p:txBody>
          <a:bodyPr/>
          <a:lstStyle/>
          <a:p>
            <a:r>
              <a:rPr kumimoji="0" lang="en-ZA" alt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4. Definition of ‘expropriation’</a:t>
            </a:r>
            <a:endParaRPr lang="en-ZA" dirty="0"/>
          </a:p>
        </p:txBody>
      </p:sp>
      <p:sp>
        <p:nvSpPr>
          <p:cNvPr id="3" name="Content Placeholder 2">
            <a:extLst>
              <a:ext uri="{FF2B5EF4-FFF2-40B4-BE49-F238E27FC236}">
                <a16:creationId xmlns:a16="http://schemas.microsoft.com/office/drawing/2014/main" id="{04AFECF6-6EB9-46C6-B2CD-76639102A941}"/>
              </a:ext>
            </a:extLst>
          </p:cNvPr>
          <p:cNvSpPr>
            <a:spLocks noGrp="1"/>
          </p:cNvSpPr>
          <p:nvPr>
            <p:ph idx="1"/>
          </p:nvPr>
        </p:nvSpPr>
        <p:spPr/>
        <p:txBody>
          <a:body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Proposal: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altLang="en-US" sz="2800" b="0" i="1"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ZA" altLang="en-US" sz="2800" b="1" i="1" u="none" strike="noStrike" kern="1200" cap="none" spc="0" normalizeH="0" baseline="0" noProof="0" dirty="0">
                <a:ln>
                  <a:noFill/>
                </a:ln>
                <a:solidFill>
                  <a:prstClr val="black"/>
                </a:solidFill>
                <a:effectLst/>
                <a:uLnTx/>
                <a:uFillTx/>
                <a:latin typeface="Calibri" panose="020F0502020204030204"/>
                <a:ea typeface="+mn-ea"/>
                <a:cs typeface="+mn-cs"/>
              </a:rPr>
              <a:t>expropriation</a:t>
            </a:r>
            <a:r>
              <a:rPr kumimoji="0" lang="en-ZA" altLang="en-US" sz="2800" b="0" i="1" u="none" strike="noStrike" kern="1200" cap="none" spc="0" normalizeH="0" baseline="0" noProof="0" dirty="0">
                <a:ln>
                  <a:noFill/>
                </a:ln>
                <a:solidFill>
                  <a:prstClr val="black"/>
                </a:solidFill>
                <a:effectLst/>
                <a:uLnTx/>
                <a:uFillTx/>
                <a:latin typeface="Calibri" panose="020F0502020204030204"/>
                <a:ea typeface="+mn-ea"/>
                <a:cs typeface="+mn-cs"/>
              </a:rPr>
              <a:t>” means the compulsory acquisition of property, </a:t>
            </a:r>
            <a:r>
              <a:rPr kumimoji="0" lang="en-ZA" altLang="en-US" sz="2800" b="0" i="1" u="sng" strike="noStrike" kern="1200" cap="none" spc="0" normalizeH="0" baseline="0" noProof="0" dirty="0">
                <a:ln>
                  <a:noFill/>
                </a:ln>
                <a:solidFill>
                  <a:prstClr val="black"/>
                </a:solidFill>
                <a:effectLst/>
                <a:uLnTx/>
                <a:uFillTx/>
                <a:latin typeface="Calibri" panose="020F0502020204030204"/>
                <a:ea typeface="+mn-ea"/>
                <a:cs typeface="+mn-cs"/>
              </a:rPr>
              <a:t>or a right in property,</a:t>
            </a:r>
            <a:r>
              <a:rPr kumimoji="0" lang="en-ZA" altLang="en-US" sz="2800" b="0" i="1" u="none" strike="noStrike" kern="1200" cap="none" spc="0" normalizeH="0" baseline="0" noProof="0" dirty="0">
                <a:ln>
                  <a:noFill/>
                </a:ln>
                <a:solidFill>
                  <a:prstClr val="black"/>
                </a:solidFill>
                <a:effectLst/>
                <a:uLnTx/>
                <a:uFillTx/>
                <a:latin typeface="Calibri" panose="020F0502020204030204"/>
                <a:ea typeface="+mn-ea"/>
                <a:cs typeface="+mn-cs"/>
              </a:rPr>
              <a:t> by an expropriating authority or an organ of state upon request to an expropriating authority </a:t>
            </a:r>
            <a:r>
              <a:rPr kumimoji="0" lang="en-ZA" altLang="en-US" sz="2800" b="0" i="1" u="sng" strike="noStrike" kern="1200" cap="none" spc="0" normalizeH="0" baseline="0" noProof="0" dirty="0">
                <a:ln>
                  <a:noFill/>
                </a:ln>
                <a:solidFill>
                  <a:prstClr val="black"/>
                </a:solidFill>
                <a:effectLst/>
                <a:uLnTx/>
                <a:uFillTx/>
                <a:latin typeface="Calibri" panose="020F0502020204030204"/>
                <a:ea typeface="+mn-ea"/>
                <a:cs typeface="+mn-cs"/>
              </a:rPr>
              <a:t>including a deprivation of ownership or a right in property that is materially equivalent a compulsory acquisition, </a:t>
            </a:r>
            <a:r>
              <a:rPr kumimoji="0" lang="en-ZA" altLang="en-US" sz="2800" b="0" i="1" u="none" strike="noStrike" kern="1200" cap="none" spc="0" normalizeH="0" baseline="0" noProof="0" dirty="0">
                <a:ln>
                  <a:noFill/>
                </a:ln>
                <a:solidFill>
                  <a:prstClr val="black"/>
                </a:solidFill>
                <a:effectLst/>
                <a:uLnTx/>
                <a:uFillTx/>
                <a:latin typeface="Calibri" panose="020F0502020204030204"/>
                <a:ea typeface="+mn-ea"/>
                <a:cs typeface="+mn-cs"/>
              </a:rPr>
              <a:t>and “expropriate” has a corresponding meaning;</a:t>
            </a:r>
          </a:p>
          <a:p>
            <a:endParaRPr lang="en-ZA" dirty="0"/>
          </a:p>
        </p:txBody>
      </p:sp>
    </p:spTree>
    <p:extLst>
      <p:ext uri="{BB962C8B-B14F-4D97-AF65-F5344CB8AC3E}">
        <p14:creationId xmlns:p14="http://schemas.microsoft.com/office/powerpoint/2010/main" val="3099480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F5A7A-D0B7-4040-999F-953C552994D1}"/>
              </a:ext>
            </a:extLst>
          </p:cNvPr>
          <p:cNvSpPr>
            <a:spLocks noGrp="1"/>
          </p:cNvSpPr>
          <p:nvPr>
            <p:ph type="title"/>
          </p:nvPr>
        </p:nvSpPr>
        <p:spPr/>
        <p:txBody>
          <a:bodyPr/>
          <a:lstStyle/>
          <a:p>
            <a:r>
              <a:rPr kumimoji="0" lang="en-ZA" alt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Clause 2 – Application of the Act</a:t>
            </a:r>
            <a:endParaRPr lang="en-ZA" dirty="0"/>
          </a:p>
        </p:txBody>
      </p:sp>
      <p:sp>
        <p:nvSpPr>
          <p:cNvPr id="3" name="Content Placeholder 2">
            <a:extLst>
              <a:ext uri="{FF2B5EF4-FFF2-40B4-BE49-F238E27FC236}">
                <a16:creationId xmlns:a16="http://schemas.microsoft.com/office/drawing/2014/main" id="{28258EC5-2C44-4009-B30B-613491DC24FC}"/>
              </a:ext>
            </a:extLst>
          </p:cNvPr>
          <p:cNvSpPr>
            <a:spLocks noGrp="1"/>
          </p:cNvSpPr>
          <p:nvPr>
            <p:ph idx="1"/>
          </p:nvPr>
        </p:nvSpPr>
        <p:spPr/>
        <p:txBody>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S 2 (2) – consent of administrative authority required to expropriate land from a state entity;</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Read with s12 (3) (b) – land not required for organ of state’s own purposes;</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Double standards – no consent required from private owners;</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Should resolve disputes </a:t>
            </a:r>
            <a:r>
              <a:rPr kumimoji="0" lang="en-ZA" alt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ito</a:t>
            </a: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Intergovernmental Relations Framework Act opposed to legislating a hierarchy;</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Automatically places the purpose of the expropriation in an inferior position; </a:t>
            </a:r>
          </a:p>
          <a:p>
            <a:endParaRPr lang="en-ZA" dirty="0"/>
          </a:p>
        </p:txBody>
      </p:sp>
    </p:spTree>
    <p:extLst>
      <p:ext uri="{BB962C8B-B14F-4D97-AF65-F5344CB8AC3E}">
        <p14:creationId xmlns:p14="http://schemas.microsoft.com/office/powerpoint/2010/main" val="4037903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FBEDC-BFB8-4EFD-9D88-138B31E0C1B4}"/>
              </a:ext>
            </a:extLst>
          </p:cNvPr>
          <p:cNvSpPr>
            <a:spLocks noGrp="1"/>
          </p:cNvSpPr>
          <p:nvPr>
            <p:ph type="title"/>
          </p:nvPr>
        </p:nvSpPr>
        <p:spPr/>
        <p:txBody>
          <a:bodyPr/>
          <a:lstStyle/>
          <a:p>
            <a:r>
              <a:rPr kumimoji="0" lang="en-ZA" alt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Clause 3 (2) – Expropriation on behalf of organ of state</a:t>
            </a:r>
            <a:endParaRPr lang="en-ZA" dirty="0"/>
          </a:p>
        </p:txBody>
      </p:sp>
      <p:sp>
        <p:nvSpPr>
          <p:cNvPr id="3" name="Content Placeholder 2">
            <a:extLst>
              <a:ext uri="{FF2B5EF4-FFF2-40B4-BE49-F238E27FC236}">
                <a16:creationId xmlns:a16="http://schemas.microsoft.com/office/drawing/2014/main" id="{E5B1795F-3C67-4822-BD0A-8D29B751AA6B}"/>
              </a:ext>
            </a:extLst>
          </p:cNvPr>
          <p:cNvSpPr>
            <a:spLocks noGrp="1"/>
          </p:cNvSpPr>
          <p:nvPr>
            <p:ph idx="1"/>
          </p:nvPr>
        </p:nvSpPr>
        <p:spPr/>
        <p:txBody>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Minister </a:t>
            </a:r>
            <a:r>
              <a:rPr kumimoji="0" lang="en-ZA" altLang="en-US" sz="2800" b="0" i="1" u="sng" strike="noStrike" kern="1200" cap="none" spc="0" normalizeH="0" baseline="0" noProof="0" dirty="0">
                <a:ln>
                  <a:noFill/>
                </a:ln>
                <a:solidFill>
                  <a:prstClr val="black"/>
                </a:solidFill>
                <a:effectLst/>
                <a:uLnTx/>
                <a:uFillTx/>
                <a:latin typeface="Calibri" panose="020F0502020204030204"/>
                <a:ea typeface="+mn-ea"/>
                <a:cs typeface="+mn-cs"/>
              </a:rPr>
              <a:t>must </a:t>
            </a: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expropriate property if convinced that the property is required by the organ of state for a public purpose;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This limits the scope of the Minister’s discretion -  cannot refuse on any other grounds. What if the Department cannot afford it in a particular year?</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Proposal: Change </a:t>
            </a:r>
            <a:r>
              <a:rPr kumimoji="0" lang="en-ZA" altLang="en-US" sz="2800" b="0" i="1" u="sng" strike="noStrike" kern="1200" cap="none" spc="0" normalizeH="0" baseline="0" noProof="0" dirty="0">
                <a:ln>
                  <a:noFill/>
                </a:ln>
                <a:solidFill>
                  <a:prstClr val="black"/>
                </a:solidFill>
                <a:effectLst/>
                <a:uLnTx/>
                <a:uFillTx/>
                <a:latin typeface="Calibri" panose="020F0502020204030204"/>
                <a:ea typeface="+mn-ea"/>
                <a:cs typeface="+mn-cs"/>
              </a:rPr>
              <a:t>must </a:t>
            </a: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to </a:t>
            </a:r>
            <a:r>
              <a:rPr kumimoji="0" lang="en-ZA" altLang="en-US" sz="2800" b="0" i="1" u="sng" strike="noStrike" kern="1200" cap="none" spc="0" normalizeH="0" baseline="0" noProof="0" dirty="0">
                <a:ln>
                  <a:noFill/>
                </a:ln>
                <a:solidFill>
                  <a:prstClr val="black"/>
                </a:solidFill>
                <a:effectLst/>
                <a:uLnTx/>
                <a:uFillTx/>
                <a:latin typeface="Calibri" panose="020F0502020204030204"/>
                <a:ea typeface="+mn-ea"/>
                <a:cs typeface="+mn-cs"/>
              </a:rPr>
              <a:t>may. </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Protects the state from incurring obligations that it cannot afford.</a:t>
            </a:r>
          </a:p>
          <a:p>
            <a:endParaRPr lang="en-ZA" dirty="0"/>
          </a:p>
        </p:txBody>
      </p:sp>
    </p:spTree>
    <p:extLst>
      <p:ext uri="{BB962C8B-B14F-4D97-AF65-F5344CB8AC3E}">
        <p14:creationId xmlns:p14="http://schemas.microsoft.com/office/powerpoint/2010/main" val="3601111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06F8F-D570-4845-9E2D-0EF01F03E176}"/>
              </a:ext>
            </a:extLst>
          </p:cNvPr>
          <p:cNvSpPr>
            <a:spLocks noGrp="1"/>
          </p:cNvSpPr>
          <p:nvPr>
            <p:ph type="title"/>
          </p:nvPr>
        </p:nvSpPr>
        <p:spPr/>
        <p:txBody>
          <a:bodyPr/>
          <a:lstStyle/>
          <a:p>
            <a:r>
              <a:rPr kumimoji="0" lang="en-ZA" alt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Clause 7 – notice of intention to expropriate</a:t>
            </a:r>
            <a:endParaRPr lang="en-ZA" dirty="0"/>
          </a:p>
        </p:txBody>
      </p:sp>
      <p:sp>
        <p:nvSpPr>
          <p:cNvPr id="3" name="Content Placeholder 2">
            <a:extLst>
              <a:ext uri="{FF2B5EF4-FFF2-40B4-BE49-F238E27FC236}">
                <a16:creationId xmlns:a16="http://schemas.microsoft.com/office/drawing/2014/main" id="{C709EC6B-6954-4EF7-8AC2-61FE43EB3EAC}"/>
              </a:ext>
            </a:extLst>
          </p:cNvPr>
          <p:cNvSpPr>
            <a:spLocks noGrp="1"/>
          </p:cNvSpPr>
          <p:nvPr>
            <p:ph idx="1"/>
          </p:nvPr>
        </p:nvSpPr>
        <p:spPr/>
        <p:txBody>
          <a:bodyPr>
            <a:normAutofit lnSpcReduction="10000"/>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After receiving notice of intention to expropriate, onus on the owner to submit a claim for compensation including full particulars (s7 (4) (a));</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Unfair as the owner/holder may claim the value of the property, but should not be asked to estimate the compensation payable to him / her!</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about purpose of expropriation / nil compensation?</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Section 25 of the Constitution deals with compensation, not just value;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Distinction NB!</a:t>
            </a:r>
          </a:p>
          <a:p>
            <a:endParaRPr lang="en-ZA" dirty="0"/>
          </a:p>
        </p:txBody>
      </p:sp>
    </p:spTree>
    <p:extLst>
      <p:ext uri="{BB962C8B-B14F-4D97-AF65-F5344CB8AC3E}">
        <p14:creationId xmlns:p14="http://schemas.microsoft.com/office/powerpoint/2010/main" val="1299437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A42891-C52A-4F6B-859B-E8DFA792527F}"/>
              </a:ext>
            </a:extLst>
          </p:cNvPr>
          <p:cNvPicPr>
            <a:picLocks noChangeAspect="1"/>
          </p:cNvPicPr>
          <p:nvPr/>
        </p:nvPicPr>
        <p:blipFill>
          <a:blip r:embed="rId2"/>
          <a:stretch>
            <a:fillRect/>
          </a:stretch>
        </p:blipFill>
        <p:spPr>
          <a:xfrm>
            <a:off x="92764" y="0"/>
            <a:ext cx="11966713" cy="6294782"/>
          </a:xfrm>
          <a:prstGeom prst="rect">
            <a:avLst/>
          </a:prstGeom>
        </p:spPr>
      </p:pic>
    </p:spTree>
    <p:extLst>
      <p:ext uri="{BB962C8B-B14F-4D97-AF65-F5344CB8AC3E}">
        <p14:creationId xmlns:p14="http://schemas.microsoft.com/office/powerpoint/2010/main" val="1929710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B08AA-F31C-4DF6-BF82-6FB7B63A0F04}"/>
              </a:ext>
            </a:extLst>
          </p:cNvPr>
          <p:cNvSpPr>
            <a:spLocks noGrp="1"/>
          </p:cNvSpPr>
          <p:nvPr>
            <p:ph type="title"/>
          </p:nvPr>
        </p:nvSpPr>
        <p:spPr/>
        <p:txBody>
          <a:bodyPr/>
          <a:lstStyle/>
          <a:p>
            <a:r>
              <a:rPr kumimoji="0" lang="en-ZA" alt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3. Value v Compensation</a:t>
            </a:r>
            <a:endParaRPr lang="en-ZA" dirty="0"/>
          </a:p>
        </p:txBody>
      </p:sp>
      <p:sp>
        <p:nvSpPr>
          <p:cNvPr id="3" name="Content Placeholder 2">
            <a:extLst>
              <a:ext uri="{FF2B5EF4-FFF2-40B4-BE49-F238E27FC236}">
                <a16:creationId xmlns:a16="http://schemas.microsoft.com/office/drawing/2014/main" id="{908B577F-85B9-4962-BDB7-74EDDA0ED92E}"/>
              </a:ext>
            </a:extLst>
          </p:cNvPr>
          <p:cNvSpPr>
            <a:spLocks noGrp="1"/>
          </p:cNvSpPr>
          <p:nvPr>
            <p:ph idx="1"/>
          </p:nvPr>
        </p:nvSpPr>
        <p:spPr/>
        <p:txBody>
          <a:bodyPr>
            <a:normAutofit lnSpcReduction="10000"/>
          </a:body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altLang="en-US" sz="1800" b="1" i="0" u="none" strike="noStrike" kern="1200" cap="none" spc="0" normalizeH="0" baseline="0" noProof="0" dirty="0">
                <a:ln>
                  <a:noFill/>
                </a:ln>
                <a:solidFill>
                  <a:prstClr val="black"/>
                </a:solidFill>
                <a:effectLst/>
                <a:uLnTx/>
                <a:uFillTx/>
                <a:latin typeface="Calibri" panose="020F0502020204030204"/>
                <a:ea typeface="+mn-ea"/>
                <a:cs typeface="+mn-cs"/>
              </a:rPr>
              <a:t>Proposal</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Require owner / holder to submit details on </a:t>
            </a:r>
            <a:r>
              <a:rPr kumimoji="0" lang="en-ZA" altLang="en-US" sz="1800" b="0" i="1" u="none" strike="noStrike" kern="1200" cap="none" spc="0" normalizeH="0" baseline="0" noProof="0" dirty="0">
                <a:ln>
                  <a:noFill/>
                </a:ln>
                <a:solidFill>
                  <a:prstClr val="black"/>
                </a:solidFill>
                <a:effectLst/>
                <a:uLnTx/>
                <a:uFillTx/>
                <a:latin typeface="Calibri" panose="020F0502020204030204"/>
                <a:ea typeface="+mn-ea"/>
                <a:cs typeface="+mn-cs"/>
              </a:rPr>
              <a:t>value</a:t>
            </a:r>
            <a:r>
              <a:rPr kumimoji="0" lang="en-ZA" altLang="en-US" sz="1800" b="0" i="0" u="none" strike="noStrike" kern="1200" cap="none" spc="0" normalizeH="0" baseline="0" noProof="0" dirty="0">
                <a:ln>
                  <a:noFill/>
                </a:ln>
                <a:solidFill>
                  <a:prstClr val="black"/>
                </a:solidFill>
                <a:effectLst/>
                <a:uLnTx/>
                <a:uFillTx/>
                <a:latin typeface="Calibri" panose="020F0502020204030204"/>
                <a:ea typeface="+mn-ea"/>
                <a:cs typeface="+mn-cs"/>
              </a:rPr>
              <a:t> of the property;</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1800" b="0" i="0" u="none" strike="noStrike" kern="1200" cap="none" spc="0" normalizeH="0" baseline="0" noProof="0" dirty="0">
                <a:ln>
                  <a:noFill/>
                </a:ln>
                <a:solidFill>
                  <a:prstClr val="black"/>
                </a:solidFill>
                <a:effectLst/>
                <a:uLnTx/>
                <a:uFillTx/>
                <a:latin typeface="Calibri" panose="020F0502020204030204"/>
                <a:ea typeface="+mn-ea"/>
                <a:cs typeface="+mn-cs"/>
              </a:rPr>
              <a:t>Require authority to make the offer of </a:t>
            </a:r>
            <a:r>
              <a:rPr kumimoji="0" lang="en-ZA" altLang="en-US" sz="1800" b="0" i="1" u="none" strike="noStrike" kern="1200" cap="none" spc="0" normalizeH="0" baseline="0" noProof="0" dirty="0">
                <a:ln>
                  <a:noFill/>
                </a:ln>
                <a:solidFill>
                  <a:prstClr val="black"/>
                </a:solidFill>
                <a:effectLst/>
                <a:uLnTx/>
                <a:uFillTx/>
                <a:latin typeface="Calibri" panose="020F0502020204030204"/>
                <a:ea typeface="+mn-ea"/>
                <a:cs typeface="+mn-cs"/>
              </a:rPr>
              <a:t>compensation</a:t>
            </a:r>
            <a:r>
              <a:rPr kumimoji="0" lang="en-ZA" altLang="en-US" sz="1800" b="0" i="0" u="none" strike="noStrike" kern="1200" cap="none" spc="0" normalizeH="0" baseline="0" noProof="0" dirty="0">
                <a:ln>
                  <a:noFill/>
                </a:ln>
                <a:solidFill>
                  <a:prstClr val="black"/>
                </a:solidFill>
                <a:effectLst/>
                <a:uLnTx/>
                <a:uFillTx/>
                <a:latin typeface="Calibri" panose="020F0502020204030204"/>
                <a:ea typeface="+mn-ea"/>
                <a:cs typeface="+mn-cs"/>
              </a:rPr>
              <a:t>, taking the </a:t>
            </a:r>
            <a:r>
              <a:rPr kumimoji="0" lang="en-ZA" altLang="en-US" sz="1800" b="0" i="1" u="none" strike="noStrike" kern="1200" cap="none" spc="0" normalizeH="0" baseline="0" noProof="0" dirty="0">
                <a:ln>
                  <a:noFill/>
                </a:ln>
                <a:solidFill>
                  <a:prstClr val="black"/>
                </a:solidFill>
                <a:effectLst/>
                <a:uLnTx/>
                <a:uFillTx/>
                <a:latin typeface="Calibri" panose="020F0502020204030204"/>
                <a:ea typeface="+mn-ea"/>
                <a:cs typeface="+mn-cs"/>
              </a:rPr>
              <a:t>value </a:t>
            </a:r>
            <a:r>
              <a:rPr kumimoji="0" lang="en-ZA" altLang="en-US" sz="1800" b="0" i="0" u="none" strike="noStrike" kern="1200" cap="none" spc="0" normalizeH="0" baseline="0" noProof="0" dirty="0">
                <a:ln>
                  <a:noFill/>
                </a:ln>
                <a:solidFill>
                  <a:prstClr val="black"/>
                </a:solidFill>
                <a:effectLst/>
                <a:uLnTx/>
                <a:uFillTx/>
                <a:latin typeface="Calibri" panose="020F0502020204030204"/>
                <a:ea typeface="+mn-ea"/>
                <a:cs typeface="+mn-cs"/>
              </a:rPr>
              <a:t>into consideration.</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altLang="en-US" sz="1800" b="1" i="0" u="none" strike="noStrike" kern="1200" cap="none" spc="0" normalizeH="0" baseline="0" noProof="0" dirty="0">
                <a:ln>
                  <a:noFill/>
                </a:ln>
                <a:solidFill>
                  <a:prstClr val="black"/>
                </a:solidFill>
                <a:effectLst/>
                <a:uLnTx/>
                <a:uFillTx/>
                <a:latin typeface="Calibri" panose="020F0502020204030204"/>
                <a:ea typeface="+mn-ea"/>
                <a:cs typeface="+mn-cs"/>
              </a:rPr>
              <a:t>Example: Land Acquisition and Compensation Act of Victoria, Australia:</a:t>
            </a:r>
          </a:p>
          <a:p>
            <a:pPr marL="0" marR="0" lvl="0" indent="0" algn="just" defTabSz="914400" rtl="0" eaLnBrk="0" fontAlgn="base" latinLnBrk="0" hangingPunct="0">
              <a:lnSpc>
                <a:spcPct val="90000"/>
              </a:lnSpc>
              <a:spcBef>
                <a:spcPts val="1000"/>
              </a:spcBef>
              <a:spcAft>
                <a:spcPts val="1200"/>
              </a:spcAft>
              <a:buClrTx/>
              <a:buSzTx/>
              <a:buFont typeface="Arial" panose="020B0604020202020204" pitchFamily="34" charset="0"/>
              <a:buNone/>
              <a:tabLst/>
              <a:defRPr/>
            </a:pPr>
            <a:r>
              <a:rPr kumimoji="0" lang="en-ZA" altLang="en-US" sz="1800" b="1" i="1" u="none" strike="noStrike" kern="1200" cap="none" spc="0" normalizeH="0" baseline="0" noProof="0" dirty="0">
                <a:ln>
                  <a:noFill/>
                </a:ln>
                <a:solidFill>
                  <a:srgbClr val="404040"/>
                </a:solidFill>
                <a:effectLst/>
                <a:uLnTx/>
                <a:uFillTx/>
                <a:latin typeface="Arial" panose="020B0604020202020204" pitchFamily="34" charset="0"/>
                <a:ea typeface="+mn-ea"/>
                <a:cs typeface="Times New Roman" panose="02020603050405020304" pitchFamily="18" charset="0"/>
              </a:rPr>
              <a:t>31 (3) </a:t>
            </a:r>
            <a:r>
              <a:rPr kumimoji="0" lang="en-ZA" altLang="en-US" sz="1800" b="0" i="1" u="none" strike="noStrike" kern="1200" cap="none" spc="0" normalizeH="0" baseline="0" noProof="0" dirty="0">
                <a:ln>
                  <a:noFill/>
                </a:ln>
                <a:solidFill>
                  <a:srgbClr val="404040"/>
                </a:solidFill>
                <a:effectLst/>
                <a:uLnTx/>
                <a:uFillTx/>
                <a:latin typeface="Arial" panose="020B0604020202020204" pitchFamily="34" charset="0"/>
                <a:ea typeface="+mn-ea"/>
                <a:cs typeface="Times New Roman" panose="02020603050405020304" pitchFamily="18" charset="0"/>
              </a:rPr>
              <a:t>The </a:t>
            </a:r>
            <a:r>
              <a:rPr kumimoji="0" lang="en-ZA" altLang="en-US" sz="1800" b="0" i="1" u="sng"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rPr>
              <a:t>offer must set out the amount that the Authority</a:t>
            </a:r>
            <a:r>
              <a:rPr kumimoji="0" lang="en-ZA" altLang="en-US" sz="1800" b="0" i="1" u="none" strike="noStrike" kern="1200" cap="none" spc="0" normalizeH="0" baseline="0" noProof="0" dirty="0">
                <a:ln>
                  <a:noFill/>
                </a:ln>
                <a:solidFill>
                  <a:srgbClr val="404040"/>
                </a:solidFill>
                <a:effectLst/>
                <a:uLnTx/>
                <a:uFillTx/>
                <a:latin typeface="Arial" panose="020B0604020202020204" pitchFamily="34" charset="0"/>
                <a:ea typeface="+mn-ea"/>
                <a:cs typeface="Times New Roman" panose="02020603050405020304" pitchFamily="18" charset="0"/>
              </a:rPr>
              <a:t>, on the information available to it, </a:t>
            </a:r>
            <a:r>
              <a:rPr kumimoji="0" lang="en-ZA" altLang="en-US" sz="1800" b="0" i="1" u="sng"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rPr>
              <a:t>has assessed as a fair and reasonable estimate of the amount of compensation payable to the claimant under this Act </a:t>
            </a:r>
            <a:r>
              <a:rPr kumimoji="0" lang="en-ZA" altLang="en-US" sz="1800" b="0" i="1" u="none" strike="noStrike" kern="1200" cap="none" spc="0" normalizeH="0" baseline="0" noProof="0" dirty="0">
                <a:ln>
                  <a:noFill/>
                </a:ln>
                <a:solidFill>
                  <a:srgbClr val="404040"/>
                </a:solidFill>
                <a:effectLst/>
                <a:uLnTx/>
                <a:uFillTx/>
                <a:latin typeface="Arial" panose="020B0604020202020204" pitchFamily="34" charset="0"/>
                <a:ea typeface="+mn-ea"/>
                <a:cs typeface="Times New Roman" panose="02020603050405020304" pitchFamily="18" charset="0"/>
              </a:rPr>
              <a:t>on the assumption that the claimant held the interest in respect of which the offer is made.</a:t>
            </a:r>
          </a:p>
          <a:p>
            <a:pPr marL="0" marR="0" lvl="0" indent="0" algn="just" defTabSz="914400" rtl="0" eaLnBrk="0" fontAlgn="base" latinLnBrk="0" hangingPunct="0">
              <a:lnSpc>
                <a:spcPct val="90000"/>
              </a:lnSpc>
              <a:spcBef>
                <a:spcPts val="1000"/>
              </a:spcBef>
              <a:spcAft>
                <a:spcPts val="1200"/>
              </a:spcAft>
              <a:buClrTx/>
              <a:buSzTx/>
              <a:buFont typeface="Arial" panose="020B0604020202020204" pitchFamily="34" charset="0"/>
              <a:buNone/>
              <a:tabLst/>
              <a:defRPr/>
            </a:pPr>
            <a:r>
              <a:rPr kumimoji="0" lang="en-ZA" altLang="en-US" sz="1800" b="0" i="1" u="none" strike="noStrike" kern="1200" cap="none" spc="0" normalizeH="0" baseline="0" noProof="0" dirty="0">
                <a:ln>
                  <a:noFill/>
                </a:ln>
                <a:solidFill>
                  <a:srgbClr val="404040"/>
                </a:solidFill>
                <a:effectLst/>
                <a:uLnTx/>
                <a:uFillTx/>
                <a:latin typeface="Arial" panose="020B0604020202020204" pitchFamily="34" charset="0"/>
                <a:ea typeface="+mn-ea"/>
                <a:cs typeface="Times New Roman" panose="02020603050405020304" pitchFamily="18" charset="0"/>
              </a:rPr>
              <a:t>[…]</a:t>
            </a:r>
          </a:p>
          <a:p>
            <a:pPr marL="0" marR="0" lvl="0" indent="0" algn="just" defTabSz="914400" rtl="0" eaLnBrk="0" fontAlgn="base" latinLnBrk="0" hangingPunct="0">
              <a:lnSpc>
                <a:spcPct val="90000"/>
              </a:lnSpc>
              <a:spcBef>
                <a:spcPts val="1000"/>
              </a:spcBef>
              <a:spcAft>
                <a:spcPts val="1200"/>
              </a:spcAft>
              <a:buClrTx/>
              <a:buSzTx/>
              <a:buFont typeface="Arial" panose="020B0604020202020204" pitchFamily="34" charset="0"/>
              <a:buNone/>
              <a:tabLst/>
              <a:defRPr/>
            </a:pPr>
            <a:r>
              <a:rPr kumimoji="0" lang="en-ZA" altLang="en-US" sz="1800" b="1" i="1" u="none" strike="noStrike" kern="1200" cap="none" spc="0" normalizeH="0" baseline="0" noProof="0" dirty="0">
                <a:ln>
                  <a:noFill/>
                </a:ln>
                <a:solidFill>
                  <a:srgbClr val="404040"/>
                </a:solidFill>
                <a:effectLst/>
                <a:uLnTx/>
                <a:uFillTx/>
                <a:latin typeface="Arial" panose="020B0604020202020204" pitchFamily="34" charset="0"/>
                <a:ea typeface="+mn-ea"/>
                <a:cs typeface="Times New Roman" panose="02020603050405020304" pitchFamily="18" charset="0"/>
              </a:rPr>
              <a:t>(5) </a:t>
            </a:r>
            <a:r>
              <a:rPr kumimoji="0" lang="en-ZA" altLang="en-US" sz="1800" b="0" i="1" u="none" strike="noStrike" kern="1200" cap="none" spc="0" normalizeH="0" baseline="0" noProof="0" dirty="0">
                <a:ln>
                  <a:noFill/>
                </a:ln>
                <a:solidFill>
                  <a:srgbClr val="404040"/>
                </a:solidFill>
                <a:effectLst/>
                <a:uLnTx/>
                <a:uFillTx/>
                <a:latin typeface="Arial" panose="020B0604020202020204" pitchFamily="34" charset="0"/>
                <a:ea typeface="+mn-ea"/>
                <a:cs typeface="Times New Roman" panose="02020603050405020304" pitchFamily="18" charset="0"/>
              </a:rPr>
              <a:t>In making the offer the </a:t>
            </a:r>
            <a:r>
              <a:rPr kumimoji="0" lang="en-ZA" altLang="en-US" sz="1800" b="0" i="1" u="sng" strike="noStrike" kern="1200" cap="none" spc="0" normalizeH="0" baseline="0" noProof="0" dirty="0">
                <a:ln>
                  <a:noFill/>
                </a:ln>
                <a:solidFill>
                  <a:srgbClr val="FF0000"/>
                </a:solidFill>
                <a:effectLst/>
                <a:uLnTx/>
                <a:uFillTx/>
                <a:latin typeface="Arial" panose="020B0604020202020204" pitchFamily="34" charset="0"/>
                <a:ea typeface="+mn-ea"/>
                <a:cs typeface="Times New Roman" panose="02020603050405020304" pitchFamily="18" charset="0"/>
              </a:rPr>
              <a:t>Authority must have regard to a valuation of the land carried out by the Valuer-General </a:t>
            </a:r>
            <a:r>
              <a:rPr kumimoji="0" lang="en-ZA" altLang="en-US" sz="1800" b="0" i="1" u="none" strike="noStrike" kern="1200" cap="none" spc="0" normalizeH="0" baseline="0" noProof="0" dirty="0">
                <a:ln>
                  <a:noFill/>
                </a:ln>
                <a:solidFill>
                  <a:srgbClr val="404040"/>
                </a:solidFill>
                <a:effectLst/>
                <a:uLnTx/>
                <a:uFillTx/>
                <a:latin typeface="Arial" panose="020B0604020202020204" pitchFamily="34" charset="0"/>
                <a:ea typeface="+mn-ea"/>
                <a:cs typeface="Times New Roman" panose="02020603050405020304" pitchFamily="18" charset="0"/>
              </a:rPr>
              <a:t>or a person who holds the qualifications or experience specified under section 13DA(2) of the Valuation of Land Act 1960.</a:t>
            </a:r>
          </a:p>
          <a:p>
            <a:endParaRPr lang="en-ZA" dirty="0"/>
          </a:p>
        </p:txBody>
      </p:sp>
    </p:spTree>
    <p:extLst>
      <p:ext uri="{BB962C8B-B14F-4D97-AF65-F5344CB8AC3E}">
        <p14:creationId xmlns:p14="http://schemas.microsoft.com/office/powerpoint/2010/main" val="302133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0DC86-78B2-4FC9-A0B4-D92B07D2BE4D}"/>
              </a:ext>
            </a:extLst>
          </p:cNvPr>
          <p:cNvSpPr>
            <a:spLocks noGrp="1"/>
          </p:cNvSpPr>
          <p:nvPr>
            <p:ph type="title"/>
          </p:nvPr>
        </p:nvSpPr>
        <p:spPr/>
        <p:txBody>
          <a:bodyPr/>
          <a:lstStyle/>
          <a:p>
            <a:r>
              <a:rPr kumimoji="0" lang="en-ZA" altLang="en-US" sz="4000" b="1" i="0" u="none" strike="noStrike" kern="1200" cap="none" spc="0" normalizeH="0" baseline="0" noProof="0" dirty="0">
                <a:ln>
                  <a:noFill/>
                </a:ln>
                <a:solidFill>
                  <a:prstClr val="black"/>
                </a:solidFill>
                <a:effectLst/>
                <a:uLnTx/>
                <a:uFillTx/>
                <a:latin typeface="Calibri Light" panose="020F0302020204030204"/>
                <a:ea typeface="+mj-ea"/>
                <a:cs typeface="+mj-cs"/>
              </a:rPr>
              <a:t>Expropriation at ‘nil’ compensation</a:t>
            </a:r>
            <a:endParaRPr lang="en-ZA" dirty="0"/>
          </a:p>
        </p:txBody>
      </p:sp>
      <p:sp>
        <p:nvSpPr>
          <p:cNvPr id="3" name="Content Placeholder 2">
            <a:extLst>
              <a:ext uri="{FF2B5EF4-FFF2-40B4-BE49-F238E27FC236}">
                <a16:creationId xmlns:a16="http://schemas.microsoft.com/office/drawing/2014/main" id="{C51D2C76-B754-4932-9F29-5A031B0FFA01}"/>
              </a:ext>
            </a:extLst>
          </p:cNvPr>
          <p:cNvSpPr>
            <a:spLocks noGrp="1"/>
          </p:cNvSpPr>
          <p:nvPr>
            <p:ph idx="1"/>
          </p:nvPr>
        </p:nvSpPr>
        <p:spPr/>
        <p:txBody>
          <a:bodyPr>
            <a:normAutofit lnSpcReduction="10000"/>
          </a:body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rPr>
              <a:t>Opposed to the inclusion of ‘nil’ compensation </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rPr>
              <a:t>Unsure why certain properties are singled out;</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rPr>
              <a:t>Land reform can be achieved without resorting to ‘nil’ compensation;</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Disagree with premise – land reform too expensive with compensation;</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Budget siphoned off for different projects over the years;</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Improve valuations for purchase; and</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Use just &amp; equitable compensation to acquire land;</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Business developing a ‘blended finance’ scheme to mix grant funding with loan funding from the private sector to co-finance </a:t>
            </a:r>
          </a:p>
          <a:p>
            <a:endParaRPr lang="en-ZA" dirty="0"/>
          </a:p>
        </p:txBody>
      </p:sp>
    </p:spTree>
    <p:extLst>
      <p:ext uri="{BB962C8B-B14F-4D97-AF65-F5344CB8AC3E}">
        <p14:creationId xmlns:p14="http://schemas.microsoft.com/office/powerpoint/2010/main" val="1681782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8FAD9-E166-48F0-AE44-7BFAD8ADBECF}"/>
              </a:ext>
            </a:extLst>
          </p:cNvPr>
          <p:cNvSpPr>
            <a:spLocks noGrp="1"/>
          </p:cNvSpPr>
          <p:nvPr>
            <p:ph type="title"/>
          </p:nvPr>
        </p:nvSpPr>
        <p:spPr/>
        <p:txBody>
          <a:bodyPr/>
          <a:lstStyle/>
          <a:p>
            <a:r>
              <a:rPr kumimoji="0" lang="en-ZA" altLang="en-US" sz="4000" b="1" i="0" u="none" strike="noStrike" kern="1200" cap="none" spc="0" normalizeH="0" baseline="0" noProof="0" dirty="0">
                <a:ln>
                  <a:noFill/>
                </a:ln>
                <a:solidFill>
                  <a:prstClr val="black"/>
                </a:solidFill>
                <a:effectLst/>
                <a:uLnTx/>
                <a:uFillTx/>
                <a:latin typeface="Calibri Light" panose="020F0302020204030204"/>
                <a:ea typeface="+mj-ea"/>
                <a:cs typeface="+mj-cs"/>
              </a:rPr>
              <a:t>Expropriation at ‘nil’ compensation</a:t>
            </a:r>
            <a:endParaRPr lang="en-ZA" dirty="0"/>
          </a:p>
        </p:txBody>
      </p:sp>
      <p:sp>
        <p:nvSpPr>
          <p:cNvPr id="3" name="Content Placeholder 2">
            <a:extLst>
              <a:ext uri="{FF2B5EF4-FFF2-40B4-BE49-F238E27FC236}">
                <a16:creationId xmlns:a16="http://schemas.microsoft.com/office/drawing/2014/main" id="{3773089F-53D2-40BE-8351-E08AB3B8FF6A}"/>
              </a:ext>
            </a:extLst>
          </p:cNvPr>
          <p:cNvSpPr>
            <a:spLocks noGrp="1"/>
          </p:cNvSpPr>
          <p:nvPr>
            <p:ph idx="1"/>
          </p:nvPr>
        </p:nvSpPr>
        <p:spPr/>
        <p:txBody>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s12 (3) does not prescribe a list of properties where nil compensation will be applied but rather lists circumstances that a court must consider;</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However, concerned that it may lead to offers of nil compensation and place the onus on owners to litigate;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Unintended consequences:</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Affect the collateral value of listed land;</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Listed properties ‘branded’ as no-go areas for fixed investment;</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Can affect access to credit &amp; cost of credit.</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endPar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ZA" dirty="0"/>
          </a:p>
        </p:txBody>
      </p:sp>
    </p:spTree>
    <p:extLst>
      <p:ext uri="{BB962C8B-B14F-4D97-AF65-F5344CB8AC3E}">
        <p14:creationId xmlns:p14="http://schemas.microsoft.com/office/powerpoint/2010/main" val="408228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C8E45-5EC2-4780-9D32-23DCA05E72E1}"/>
              </a:ext>
            </a:extLst>
          </p:cNvPr>
          <p:cNvSpPr>
            <a:spLocks noGrp="1"/>
          </p:cNvSpPr>
          <p:nvPr>
            <p:ph type="title"/>
          </p:nvPr>
        </p:nvSpPr>
        <p:spPr/>
        <p:txBody>
          <a:bodyPr/>
          <a:lstStyle/>
          <a:p>
            <a:r>
              <a:rPr kumimoji="0" lang="en-ZA" altLang="en-US" sz="3200" b="1" i="0" u="none" strike="noStrike" kern="1200" cap="none" spc="0" normalizeH="0" baseline="0" noProof="0" dirty="0">
                <a:ln>
                  <a:noFill/>
                </a:ln>
                <a:solidFill>
                  <a:prstClr val="black"/>
                </a:solidFill>
                <a:effectLst/>
                <a:uLnTx/>
                <a:uFillTx/>
                <a:latin typeface="Calibri Light" panose="020F0302020204030204"/>
                <a:ea typeface="+mj-ea"/>
                <a:cs typeface="+mj-cs"/>
              </a:rPr>
              <a:t>Specific comments on listed circumstances</a:t>
            </a:r>
            <a:endParaRPr lang="en-ZA" dirty="0"/>
          </a:p>
        </p:txBody>
      </p:sp>
      <p:sp>
        <p:nvSpPr>
          <p:cNvPr id="3" name="Content Placeholder 2">
            <a:extLst>
              <a:ext uri="{FF2B5EF4-FFF2-40B4-BE49-F238E27FC236}">
                <a16:creationId xmlns:a16="http://schemas.microsoft.com/office/drawing/2014/main" id="{08A27C7C-4498-4146-AC6B-11A6272968EA}"/>
              </a:ext>
            </a:extLst>
          </p:cNvPr>
          <p:cNvSpPr>
            <a:spLocks noGrp="1"/>
          </p:cNvSpPr>
          <p:nvPr>
            <p:ph idx="1"/>
          </p:nvPr>
        </p:nvSpPr>
        <p:spPr/>
        <p:txBody>
          <a:bodyPr>
            <a:normAutofit lnSpcReduction="10000"/>
          </a:body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12 (3) (a) – land not being used and he main purpose is to benefit from its appreciation in market value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Rationale unclear:</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Shares on the JSE are held with the intention of increasing value – why is land treated differently? </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Hording of natural resources or scarcity of land?</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May have justifications why property is not developed;</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Waiting for permits or permissions from municipality;</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Lack of finance; etc.</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12 (3) (b) – land not required by an organ of state for its main purposes</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Covered above – double standards for state &amp; private citizens.</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endPar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ZA" dirty="0"/>
          </a:p>
        </p:txBody>
      </p:sp>
    </p:spTree>
    <p:extLst>
      <p:ext uri="{BB962C8B-B14F-4D97-AF65-F5344CB8AC3E}">
        <p14:creationId xmlns:p14="http://schemas.microsoft.com/office/powerpoint/2010/main" val="2128969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B1636-092E-47C1-9DC5-F743EB497383}"/>
              </a:ext>
            </a:extLst>
          </p:cNvPr>
          <p:cNvSpPr>
            <a:spLocks noGrp="1"/>
          </p:cNvSpPr>
          <p:nvPr>
            <p:ph type="title"/>
          </p:nvPr>
        </p:nvSpPr>
        <p:spPr/>
        <p:txBody>
          <a:bodyPr/>
          <a:lstStyle/>
          <a:p>
            <a:r>
              <a:rPr kumimoji="0" lang="en-ZA" altLang="en-US" sz="3200" b="1" i="0" u="none" strike="noStrike" kern="1200" cap="none" spc="0" normalizeH="0" baseline="0" noProof="0" dirty="0">
                <a:ln>
                  <a:noFill/>
                </a:ln>
                <a:solidFill>
                  <a:prstClr val="black"/>
                </a:solidFill>
                <a:effectLst/>
                <a:uLnTx/>
                <a:uFillTx/>
                <a:latin typeface="Calibri Light" panose="020F0302020204030204"/>
                <a:ea typeface="+mj-ea"/>
                <a:cs typeface="+mj-cs"/>
              </a:rPr>
              <a:t>Specific comments on listed circumstances</a:t>
            </a:r>
            <a:endParaRPr lang="en-ZA" dirty="0"/>
          </a:p>
        </p:txBody>
      </p:sp>
      <p:sp>
        <p:nvSpPr>
          <p:cNvPr id="3" name="Content Placeholder 2">
            <a:extLst>
              <a:ext uri="{FF2B5EF4-FFF2-40B4-BE49-F238E27FC236}">
                <a16:creationId xmlns:a16="http://schemas.microsoft.com/office/drawing/2014/main" id="{75072DDE-1027-4EE7-8D10-6F4793D4DFE8}"/>
              </a:ext>
            </a:extLst>
          </p:cNvPr>
          <p:cNvSpPr>
            <a:spLocks noGrp="1"/>
          </p:cNvSpPr>
          <p:nvPr>
            <p:ph idx="1"/>
          </p:nvPr>
        </p:nvSpPr>
        <p:spPr/>
        <p:txBody>
          <a:bodyPr>
            <a:normAutofit fontScale="92500" lnSpcReduction="20000"/>
          </a:body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12 (3) (c) – owner abandoned land by failing to exercise control</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Both control &amp; intention must be relinquished in law for ownership to be lost;</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May be legitimate reasons why you cannot exercise control – e.g. </a:t>
            </a:r>
            <a:r>
              <a:rPr kumimoji="0" lang="en-ZA" sz="2400" b="0" i="1" u="none" strike="noStrike" kern="1200" cap="none" spc="0" normalizeH="0" baseline="0" noProof="0" dirty="0" err="1">
                <a:ln>
                  <a:noFill/>
                </a:ln>
                <a:solidFill>
                  <a:prstClr val="black"/>
                </a:solidFill>
                <a:effectLst/>
                <a:uLnTx/>
                <a:uFillTx/>
                <a:latin typeface="Calibri" panose="020F0502020204030204"/>
                <a:ea typeface="+mn-ea"/>
                <a:cs typeface="+mn-cs"/>
              </a:rPr>
              <a:t>Modderklip</a:t>
            </a: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ZA" sz="2400" b="0" i="1" u="none" strike="noStrike" kern="1200" cap="none" spc="0" normalizeH="0" baseline="0" noProof="0" dirty="0" err="1">
                <a:ln>
                  <a:noFill/>
                </a:ln>
                <a:solidFill>
                  <a:prstClr val="black"/>
                </a:solidFill>
                <a:effectLst/>
                <a:uLnTx/>
                <a:uFillTx/>
                <a:latin typeface="Calibri" panose="020F0502020204030204"/>
                <a:ea typeface="+mn-ea"/>
                <a:cs typeface="+mn-cs"/>
              </a:rPr>
              <a:t>Boerdery</a:t>
            </a: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 case </a:t>
            </a: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 damages awarded as municipality failed to assist with land invasions;</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Owners intention linked to nil compensation – what about holders of rights in the property?</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12 (3) (d) – subsidies exceed market value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Subsidies already catered for in s12 (1);</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Land reform beneficiaries?</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endPar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ZA" dirty="0"/>
          </a:p>
        </p:txBody>
      </p:sp>
    </p:spTree>
    <p:extLst>
      <p:ext uri="{BB962C8B-B14F-4D97-AF65-F5344CB8AC3E}">
        <p14:creationId xmlns:p14="http://schemas.microsoft.com/office/powerpoint/2010/main" val="390431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437AF40-2AC9-4937-A70B-CE5502F0E0FB}"/>
              </a:ext>
            </a:extLst>
          </p:cNvPr>
          <p:cNvSpPr>
            <a:spLocks noGrp="1"/>
          </p:cNvSpPr>
          <p:nvPr>
            <p:ph type="title"/>
          </p:nvPr>
        </p:nvSpPr>
        <p:spPr/>
        <p:txBody>
          <a:bodyPr/>
          <a:lstStyle/>
          <a:p>
            <a:r>
              <a:rPr lang="en-ZA" b="1" dirty="0"/>
              <a:t>For today</a:t>
            </a:r>
            <a:br>
              <a:rPr lang="en-ZA" dirty="0"/>
            </a:br>
            <a:endParaRPr lang="en-ZA" dirty="0"/>
          </a:p>
        </p:txBody>
      </p:sp>
      <p:sp>
        <p:nvSpPr>
          <p:cNvPr id="5" name="Content Placeholder 4">
            <a:extLst>
              <a:ext uri="{FF2B5EF4-FFF2-40B4-BE49-F238E27FC236}">
                <a16:creationId xmlns:a16="http://schemas.microsoft.com/office/drawing/2014/main" id="{F5B14C72-7260-4CD7-A0B6-61FA6C501B55}"/>
              </a:ext>
            </a:extLst>
          </p:cNvPr>
          <p:cNvSpPr>
            <a:spLocks noGrp="1"/>
          </p:cNvSpPr>
          <p:nvPr>
            <p:ph idx="1"/>
          </p:nvPr>
        </p:nvSpPr>
        <p:spPr/>
        <p:txBody>
          <a:bodyPr>
            <a:normAutofit lnSpcReduction="10000"/>
          </a:bodyPr>
          <a:lstStyle/>
          <a:p>
            <a:pPr marL="514350" marR="0" lvl="0" indent="-514350" algn="l" defTabSz="457200" rtl="0" eaLnBrk="0" fontAlgn="auto" latinLnBrk="0" hangingPunct="0">
              <a:lnSpc>
                <a:spcPct val="100000"/>
              </a:lnSpc>
              <a:spcBef>
                <a:spcPts val="2400"/>
              </a:spcBef>
              <a:spcAft>
                <a:spcPts val="0"/>
              </a:spcAft>
              <a:buClrTx/>
              <a:buSzPct val="85000"/>
              <a:buFont typeface="+mj-lt"/>
              <a:buAutoNum type="arabicPeriod"/>
              <a:tabLst/>
              <a:defRPr/>
            </a:pPr>
            <a:r>
              <a:rPr kumimoji="0" lang="en-US" b="0" i="1" u="none" strike="noStrike" kern="1200" cap="none" spc="0" normalizeH="0" baseline="0" noProof="0" dirty="0">
                <a:ln>
                  <a:noFill/>
                </a:ln>
                <a:solidFill>
                  <a:prstClr val="black"/>
                </a:solidFill>
                <a:effectLst/>
                <a:uLnTx/>
                <a:uFillTx/>
                <a:latin typeface="Calibri" panose="020F0502020204030204" pitchFamily="34" charset="0"/>
                <a:ea typeface="+mn-ea"/>
                <a:cs typeface="Calibri" pitchFamily="34" charset="0"/>
              </a:rPr>
              <a:t>Who we are;</a:t>
            </a:r>
          </a:p>
          <a:p>
            <a:pPr marL="514350" marR="0" lvl="0" indent="-514350" algn="l" defTabSz="457200" rtl="0" eaLnBrk="0" fontAlgn="auto" latinLnBrk="0" hangingPunct="0">
              <a:lnSpc>
                <a:spcPct val="100000"/>
              </a:lnSpc>
              <a:spcBef>
                <a:spcPts val="2400"/>
              </a:spcBef>
              <a:spcAft>
                <a:spcPts val="0"/>
              </a:spcAft>
              <a:buClrTx/>
              <a:buSzPct val="85000"/>
              <a:buFont typeface="+mj-lt"/>
              <a:buAutoNum type="arabicPeriod"/>
              <a:tabLst/>
              <a:defRPr/>
            </a:pPr>
            <a:r>
              <a:rPr kumimoji="0" lang="en-US" b="0" i="1" u="none" strike="noStrike" kern="1200" cap="none" spc="0" normalizeH="0" baseline="0" noProof="0" dirty="0">
                <a:ln>
                  <a:noFill/>
                </a:ln>
                <a:solidFill>
                  <a:prstClr val="black"/>
                </a:solidFill>
                <a:effectLst/>
                <a:uLnTx/>
                <a:uFillTx/>
                <a:latin typeface="Calibri" panose="020F0502020204030204" pitchFamily="34" charset="0"/>
                <a:ea typeface="+mn-ea"/>
                <a:cs typeface="Calibri" pitchFamily="34" charset="0"/>
              </a:rPr>
              <a:t>Introduction;</a:t>
            </a:r>
          </a:p>
          <a:p>
            <a:pPr marL="514350" marR="0" lvl="0" indent="-514350" algn="l" defTabSz="457200" rtl="0" eaLnBrk="0" fontAlgn="auto" latinLnBrk="0" hangingPunct="0">
              <a:lnSpc>
                <a:spcPct val="100000"/>
              </a:lnSpc>
              <a:spcBef>
                <a:spcPts val="2400"/>
              </a:spcBef>
              <a:spcAft>
                <a:spcPts val="0"/>
              </a:spcAft>
              <a:buClrTx/>
              <a:buSzPct val="85000"/>
              <a:buFont typeface="+mj-lt"/>
              <a:buAutoNum type="arabicPeriod"/>
              <a:tabLst/>
              <a:defRPr/>
            </a:pPr>
            <a:r>
              <a:rPr kumimoji="0" lang="en-US" b="0" i="1" u="none" strike="noStrike" kern="1200" cap="none" spc="0" normalizeH="0" baseline="0" noProof="0" dirty="0">
                <a:ln>
                  <a:noFill/>
                </a:ln>
                <a:solidFill>
                  <a:prstClr val="black"/>
                </a:solidFill>
                <a:effectLst/>
                <a:uLnTx/>
                <a:uFillTx/>
                <a:latin typeface="Calibri" panose="020F0502020204030204" pitchFamily="34" charset="0"/>
                <a:ea typeface="+mn-ea"/>
                <a:cs typeface="Calibri" pitchFamily="34" charset="0"/>
              </a:rPr>
              <a:t>Potential omissions;</a:t>
            </a:r>
          </a:p>
          <a:p>
            <a:pPr marL="514350" marR="0" lvl="0" indent="-514350" algn="l" defTabSz="457200" rtl="0" eaLnBrk="0" fontAlgn="auto" latinLnBrk="0" hangingPunct="0">
              <a:lnSpc>
                <a:spcPct val="100000"/>
              </a:lnSpc>
              <a:spcBef>
                <a:spcPts val="2400"/>
              </a:spcBef>
              <a:spcAft>
                <a:spcPts val="0"/>
              </a:spcAft>
              <a:buClrTx/>
              <a:buSzPct val="85000"/>
              <a:buFont typeface="+mj-lt"/>
              <a:buAutoNum type="arabicPeriod"/>
              <a:tabLst/>
              <a:defRPr/>
            </a:pPr>
            <a:r>
              <a:rPr kumimoji="0" lang="en-US" b="0" i="1" u="none" strike="noStrike" kern="1200" cap="none" spc="0" normalizeH="0" baseline="0" noProof="0" dirty="0">
                <a:ln>
                  <a:noFill/>
                </a:ln>
                <a:solidFill>
                  <a:prstClr val="black"/>
                </a:solidFill>
                <a:effectLst/>
                <a:uLnTx/>
                <a:uFillTx/>
                <a:latin typeface="Calibri" panose="020F0502020204030204" pitchFamily="34" charset="0"/>
                <a:ea typeface="+mn-ea"/>
                <a:cs typeface="Calibri" pitchFamily="34" charset="0"/>
              </a:rPr>
              <a:t>Definition of Expropriation;</a:t>
            </a:r>
          </a:p>
          <a:p>
            <a:pPr marL="514350" marR="0" lvl="0" indent="-514350" algn="l" defTabSz="457200" rtl="0" eaLnBrk="0" fontAlgn="auto" latinLnBrk="0" hangingPunct="0">
              <a:lnSpc>
                <a:spcPct val="100000"/>
              </a:lnSpc>
              <a:spcBef>
                <a:spcPts val="2400"/>
              </a:spcBef>
              <a:spcAft>
                <a:spcPts val="0"/>
              </a:spcAft>
              <a:buClrTx/>
              <a:buSzPct val="85000"/>
              <a:buFont typeface="+mj-lt"/>
              <a:buAutoNum type="arabicPeriod"/>
              <a:tabLst/>
              <a:defRPr/>
            </a:pPr>
            <a:r>
              <a:rPr kumimoji="0" lang="en-US" b="0" i="1" u="none" strike="noStrike" kern="1200" cap="none" spc="0" normalizeH="0" baseline="0" noProof="0" dirty="0">
                <a:ln>
                  <a:noFill/>
                </a:ln>
                <a:solidFill>
                  <a:prstClr val="black"/>
                </a:solidFill>
                <a:effectLst/>
                <a:uLnTx/>
                <a:uFillTx/>
                <a:latin typeface="Calibri" panose="020F0502020204030204" pitchFamily="34" charset="0"/>
                <a:ea typeface="+mn-ea"/>
                <a:cs typeface="Calibri" pitchFamily="34" charset="0"/>
              </a:rPr>
              <a:t>‘nil’ compensation;</a:t>
            </a:r>
          </a:p>
          <a:p>
            <a:pPr marL="514350" marR="0" lvl="0" indent="-514350" algn="l" defTabSz="457200" rtl="0" eaLnBrk="0" fontAlgn="auto" latinLnBrk="0" hangingPunct="0">
              <a:lnSpc>
                <a:spcPct val="100000"/>
              </a:lnSpc>
              <a:spcBef>
                <a:spcPts val="2400"/>
              </a:spcBef>
              <a:spcAft>
                <a:spcPts val="0"/>
              </a:spcAft>
              <a:buClrTx/>
              <a:buSzPct val="85000"/>
              <a:buFont typeface="+mj-lt"/>
              <a:buAutoNum type="arabicPeriod"/>
              <a:tabLst/>
              <a:defRPr/>
            </a:pPr>
            <a:r>
              <a:rPr kumimoji="0" lang="en-US" b="0" i="1" u="none" strike="noStrike" kern="1200" cap="none" spc="0" normalizeH="0" baseline="0" noProof="0" dirty="0">
                <a:ln>
                  <a:noFill/>
                </a:ln>
                <a:solidFill>
                  <a:prstClr val="black"/>
                </a:solidFill>
                <a:effectLst/>
                <a:uLnTx/>
                <a:uFillTx/>
                <a:latin typeface="Calibri" panose="020F0502020204030204" pitchFamily="34" charset="0"/>
                <a:ea typeface="+mn-ea"/>
                <a:cs typeface="Calibri" pitchFamily="34" charset="0"/>
              </a:rPr>
              <a:t>Comments on procedural aspects in the Bill;</a:t>
            </a:r>
          </a:p>
          <a:p>
            <a:pPr marL="514350" marR="0" lvl="0" indent="-514350" algn="l" defTabSz="457200" rtl="0" eaLnBrk="0" fontAlgn="auto" latinLnBrk="0" hangingPunct="0">
              <a:lnSpc>
                <a:spcPct val="100000"/>
              </a:lnSpc>
              <a:spcBef>
                <a:spcPts val="2400"/>
              </a:spcBef>
              <a:spcAft>
                <a:spcPts val="0"/>
              </a:spcAft>
              <a:buClrTx/>
              <a:buSzPct val="85000"/>
              <a:buFont typeface="+mj-lt"/>
              <a:buAutoNum type="arabicPeriod"/>
              <a:tabLst/>
              <a:defRPr/>
            </a:pPr>
            <a:r>
              <a:rPr kumimoji="0" lang="en-US" b="0" i="1" u="none" strike="noStrike" kern="1200" cap="none" spc="0" normalizeH="0" baseline="0" noProof="0" dirty="0">
                <a:ln>
                  <a:noFill/>
                </a:ln>
                <a:solidFill>
                  <a:prstClr val="black"/>
                </a:solidFill>
                <a:effectLst/>
                <a:uLnTx/>
                <a:uFillTx/>
                <a:latin typeface="Calibri" panose="020F0502020204030204" pitchFamily="34" charset="0"/>
                <a:ea typeface="+mn-ea"/>
                <a:cs typeface="Calibri" pitchFamily="34" charset="0"/>
              </a:rPr>
              <a:t>Conclusion.</a:t>
            </a:r>
          </a:p>
          <a:p>
            <a:pPr marL="0" indent="0">
              <a:buNone/>
            </a:pPr>
            <a:endParaRPr lang="en-ZA" dirty="0"/>
          </a:p>
        </p:txBody>
      </p:sp>
    </p:spTree>
    <p:extLst>
      <p:ext uri="{BB962C8B-B14F-4D97-AF65-F5344CB8AC3E}">
        <p14:creationId xmlns:p14="http://schemas.microsoft.com/office/powerpoint/2010/main" val="2107506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31CE3-7DDA-48BE-8017-B3EDDBD2CFD0}"/>
              </a:ext>
            </a:extLst>
          </p:cNvPr>
          <p:cNvSpPr>
            <a:spLocks noGrp="1"/>
          </p:cNvSpPr>
          <p:nvPr>
            <p:ph type="title"/>
          </p:nvPr>
        </p:nvSpPr>
        <p:spPr/>
        <p:txBody>
          <a:bodyPr/>
          <a:lstStyle/>
          <a:p>
            <a:r>
              <a:rPr kumimoji="0" lang="en-ZA" altLang="en-US" sz="3200" b="1" i="0" u="none" strike="noStrike" kern="1200" cap="none" spc="0" normalizeH="0" baseline="0" noProof="0" dirty="0">
                <a:ln>
                  <a:noFill/>
                </a:ln>
                <a:solidFill>
                  <a:prstClr val="black"/>
                </a:solidFill>
                <a:effectLst/>
                <a:uLnTx/>
                <a:uFillTx/>
                <a:latin typeface="Calibri Light" panose="020F0302020204030204"/>
                <a:ea typeface="+mj-ea"/>
                <a:cs typeface="+mj-cs"/>
              </a:rPr>
              <a:t>Specific comments on listed circumstances</a:t>
            </a:r>
            <a:endParaRPr lang="en-ZA" dirty="0"/>
          </a:p>
        </p:txBody>
      </p:sp>
      <p:sp>
        <p:nvSpPr>
          <p:cNvPr id="3" name="Content Placeholder 2">
            <a:extLst>
              <a:ext uri="{FF2B5EF4-FFF2-40B4-BE49-F238E27FC236}">
                <a16:creationId xmlns:a16="http://schemas.microsoft.com/office/drawing/2014/main" id="{C417CAE8-4158-4229-A91B-8647ADFF9FB2}"/>
              </a:ext>
            </a:extLst>
          </p:cNvPr>
          <p:cNvSpPr>
            <a:spLocks noGrp="1"/>
          </p:cNvSpPr>
          <p:nvPr>
            <p:ph idx="1"/>
          </p:nvPr>
        </p:nvSpPr>
        <p:spPr/>
        <p:txBody>
          <a:body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12 (3) (e) – property poses a health risk</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Must not confuse compensation with reason for expropriation – bylaws exist to rectify these properties;</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Where the property is acquired for a different purpose the actual costs to repair should apply;</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12 (4) – Labour tenants</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Latest version an improvement; but</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Slow pace of labour tenants claims down to 20 000 claims that were not processed (</a:t>
            </a:r>
            <a:r>
              <a:rPr kumimoji="0" lang="en-ZA" sz="2400" b="0" i="1" u="none" strike="noStrike" kern="1200" cap="none" spc="0" normalizeH="0" baseline="0" noProof="0" dirty="0">
                <a:ln>
                  <a:noFill/>
                </a:ln>
                <a:solidFill>
                  <a:prstClr val="black"/>
                </a:solidFill>
                <a:effectLst/>
                <a:uLnTx/>
                <a:uFillTx/>
                <a:latin typeface="Calibri" panose="020F0502020204030204"/>
                <a:ea typeface="+mn-ea"/>
                <a:cs typeface="+mn-cs"/>
              </a:rPr>
              <a:t>AFRA case</a:t>
            </a: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a:t>
            </a:r>
          </a:p>
          <a:p>
            <a:endParaRPr lang="en-ZA" dirty="0"/>
          </a:p>
        </p:txBody>
      </p:sp>
    </p:spTree>
    <p:extLst>
      <p:ext uri="{BB962C8B-B14F-4D97-AF65-F5344CB8AC3E}">
        <p14:creationId xmlns:p14="http://schemas.microsoft.com/office/powerpoint/2010/main" val="301955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D987F-57A7-4610-BECF-B78EB05D60C3}"/>
              </a:ext>
            </a:extLst>
          </p:cNvPr>
          <p:cNvSpPr>
            <a:spLocks noGrp="1"/>
          </p:cNvSpPr>
          <p:nvPr>
            <p:ph type="title"/>
          </p:nvPr>
        </p:nvSpPr>
        <p:spPr/>
        <p:txBody>
          <a:bodyPr/>
          <a:lstStyle/>
          <a:p>
            <a:r>
              <a:rPr kumimoji="0" lang="en-ZA" alt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Clause 17 – payment of amount offered as compensation</a:t>
            </a:r>
            <a:endParaRPr lang="en-ZA" dirty="0"/>
          </a:p>
        </p:txBody>
      </p:sp>
      <p:sp>
        <p:nvSpPr>
          <p:cNvPr id="3" name="Content Placeholder 2">
            <a:extLst>
              <a:ext uri="{FF2B5EF4-FFF2-40B4-BE49-F238E27FC236}">
                <a16:creationId xmlns:a16="http://schemas.microsoft.com/office/drawing/2014/main" id="{D492FE1F-C5B8-44B9-9C48-046070B96A11}"/>
              </a:ext>
            </a:extLst>
          </p:cNvPr>
          <p:cNvSpPr>
            <a:spLocks noGrp="1"/>
          </p:cNvSpPr>
          <p:nvPr>
            <p:ph idx="1"/>
          </p:nvPr>
        </p:nvSpPr>
        <p:spPr/>
        <p:txBody>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S17 (3) states that a delay in the payment of compensation will not prevent possession from passing;</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S25 requires the amount as well as the </a:t>
            </a:r>
            <a:r>
              <a:rPr kumimoji="0" lang="en-ZA" altLang="en-US" sz="2000" b="0" i="1" u="none" strike="noStrike" kern="1200" cap="none" spc="0" normalizeH="0" baseline="0" noProof="0" dirty="0">
                <a:ln>
                  <a:noFill/>
                </a:ln>
                <a:solidFill>
                  <a:prstClr val="black"/>
                </a:solidFill>
                <a:effectLst/>
                <a:uLnTx/>
                <a:uFillTx/>
                <a:latin typeface="Calibri" panose="020F0502020204030204"/>
                <a:ea typeface="+mn-ea"/>
                <a:cs typeface="+mn-cs"/>
              </a:rPr>
              <a:t>time and manner of payment</a:t>
            </a:r>
            <a:r>
              <a:rPr kumimoji="0" lang="en-ZA"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 to be just &amp; equitable;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000" b="0" i="1" u="none" strike="noStrike" kern="1200" cap="none" spc="0" normalizeH="0" baseline="0" noProof="0" dirty="0" err="1">
                <a:ln>
                  <a:noFill/>
                </a:ln>
                <a:solidFill>
                  <a:prstClr val="black"/>
                </a:solidFill>
                <a:effectLst/>
                <a:uLnTx/>
                <a:uFillTx/>
                <a:latin typeface="Calibri" panose="020F0502020204030204"/>
                <a:ea typeface="+mn-ea"/>
                <a:cs typeface="+mn-cs"/>
              </a:rPr>
              <a:t>Haffejee</a:t>
            </a:r>
            <a:r>
              <a:rPr kumimoji="0" lang="en-ZA" altLang="en-US" sz="2000" b="0" i="1" u="none" strike="noStrike" kern="1200" cap="none" spc="0" normalizeH="0" baseline="0" noProof="0" dirty="0">
                <a:ln>
                  <a:noFill/>
                </a:ln>
                <a:solidFill>
                  <a:prstClr val="black"/>
                </a:solidFill>
                <a:effectLst/>
                <a:uLnTx/>
                <a:uFillTx/>
                <a:latin typeface="Calibri" panose="020F0502020204030204"/>
                <a:ea typeface="+mn-ea"/>
                <a:cs typeface="+mn-cs"/>
              </a:rPr>
              <a:t> case: </a:t>
            </a:r>
            <a:r>
              <a:rPr kumimoji="0" lang="en-ZA"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payment of compensation post acquisition may be just and equitable but depends on the circumstances of each case;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S17 (3) currently favours the state in all instances, should be qualified by “…where it is just and equitable to do so”</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S17 (3) also refers to a delay in payment “…by virtue of subsection (2) </a:t>
            </a:r>
            <a:r>
              <a:rPr kumimoji="0" lang="en-ZA" altLang="en-US" sz="2000" b="0" i="1" u="none" strike="noStrike" kern="1200" cap="none" spc="0" normalizeH="0" baseline="0" noProof="0" dirty="0">
                <a:ln>
                  <a:noFill/>
                </a:ln>
                <a:solidFill>
                  <a:prstClr val="black"/>
                </a:solidFill>
                <a:effectLst/>
                <a:uLnTx/>
                <a:uFillTx/>
                <a:latin typeface="Calibri" panose="020F0502020204030204"/>
                <a:ea typeface="+mn-ea"/>
                <a:cs typeface="+mn-cs"/>
              </a:rPr>
              <a:t>or any other dispute”;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000" b="0" i="0" u="none" strike="noStrike" kern="1200" cap="none" spc="0" normalizeH="0" baseline="0" noProof="0" dirty="0">
                <a:ln>
                  <a:noFill/>
                </a:ln>
                <a:solidFill>
                  <a:prstClr val="black"/>
                </a:solidFill>
                <a:effectLst/>
                <a:uLnTx/>
                <a:uFillTx/>
                <a:latin typeface="Calibri" panose="020F0502020204030204"/>
                <a:ea typeface="+mn-ea"/>
                <a:cs typeface="+mn-cs"/>
              </a:rPr>
              <a:t>Delay in payment due to ss 18, 19 or 20 understandable but there should not be a catch-all phrase permitting a delay in payment of the amount offered. </a:t>
            </a:r>
          </a:p>
          <a:p>
            <a:endParaRPr lang="en-ZA" dirty="0"/>
          </a:p>
        </p:txBody>
      </p:sp>
    </p:spTree>
    <p:extLst>
      <p:ext uri="{BB962C8B-B14F-4D97-AF65-F5344CB8AC3E}">
        <p14:creationId xmlns:p14="http://schemas.microsoft.com/office/powerpoint/2010/main" val="2840745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CB2EF-D911-4FE3-BF7D-BC4EC318D832}"/>
              </a:ext>
            </a:extLst>
          </p:cNvPr>
          <p:cNvSpPr>
            <a:spLocks noGrp="1"/>
          </p:cNvSpPr>
          <p:nvPr>
            <p:ph type="title"/>
          </p:nvPr>
        </p:nvSpPr>
        <p:spPr/>
        <p:txBody>
          <a:bodyPr/>
          <a:lstStyle/>
          <a:p>
            <a:r>
              <a:rPr kumimoji="0" lang="en-ZA" altLang="en-US" sz="3600" b="1" i="0" u="none" strike="noStrike" kern="1200" cap="none" spc="0" normalizeH="0" baseline="0" noProof="0" dirty="0">
                <a:ln>
                  <a:noFill/>
                </a:ln>
                <a:solidFill>
                  <a:prstClr val="black"/>
                </a:solidFill>
                <a:effectLst/>
                <a:uLnTx/>
                <a:uFillTx/>
                <a:latin typeface="Calibri Light" panose="020F0302020204030204"/>
                <a:ea typeface="+mj-ea"/>
                <a:cs typeface="+mj-cs"/>
              </a:rPr>
              <a:t>Clause 29 – Regulations, legal document &amp; steps valid under certain circumstances</a:t>
            </a:r>
            <a:endParaRPr lang="en-ZA" dirty="0"/>
          </a:p>
        </p:txBody>
      </p:sp>
      <p:sp>
        <p:nvSpPr>
          <p:cNvPr id="3" name="Content Placeholder 2">
            <a:extLst>
              <a:ext uri="{FF2B5EF4-FFF2-40B4-BE49-F238E27FC236}">
                <a16:creationId xmlns:a16="http://schemas.microsoft.com/office/drawing/2014/main" id="{9F7D6066-135E-48D5-B9EE-226C7D6C869B}"/>
              </a:ext>
            </a:extLst>
          </p:cNvPr>
          <p:cNvSpPr>
            <a:spLocks noGrp="1"/>
          </p:cNvSpPr>
          <p:nvPr>
            <p:ph idx="1"/>
          </p:nvPr>
        </p:nvSpPr>
        <p:spPr/>
        <p:txBody>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rPr>
              <a:t>Expropriation Bill in essence about procedure;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rPr>
              <a:t>Not opposed to condonation where there is no prejudice or where it is immaterial but who makes this decision?</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rPr>
              <a:t>Proposal:</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800" b="0" i="0" u="none" strike="noStrike" kern="1200" cap="none" spc="0" normalizeH="0" baseline="0" noProof="0" dirty="0">
                <a:ln>
                  <a:noFill/>
                </a:ln>
                <a:solidFill>
                  <a:prstClr val="black"/>
                </a:solidFill>
                <a:effectLst/>
                <a:uLnTx/>
                <a:uFillTx/>
                <a:latin typeface="Calibri" panose="020F0502020204030204"/>
                <a:ea typeface="+mn-ea"/>
                <a:cs typeface="+mn-cs"/>
              </a:rPr>
              <a:t>Non-compliance with procedure should not invalidate a step in the process where;</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There is agreement between affected parties; or</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When condoned by a court on application. </a:t>
            </a:r>
          </a:p>
          <a:p>
            <a:endParaRPr lang="en-ZA" dirty="0"/>
          </a:p>
        </p:txBody>
      </p:sp>
    </p:spTree>
    <p:extLst>
      <p:ext uri="{BB962C8B-B14F-4D97-AF65-F5344CB8AC3E}">
        <p14:creationId xmlns:p14="http://schemas.microsoft.com/office/powerpoint/2010/main" val="2114979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A29C4-94C7-4218-BA29-14AD07337EFC}"/>
              </a:ext>
            </a:extLst>
          </p:cNvPr>
          <p:cNvSpPr>
            <a:spLocks noGrp="1"/>
          </p:cNvSpPr>
          <p:nvPr>
            <p:ph type="title"/>
          </p:nvPr>
        </p:nvSpPr>
        <p:spPr/>
        <p:txBody>
          <a:bodyPr/>
          <a:lstStyle/>
          <a:p>
            <a:r>
              <a:rPr kumimoji="0" lang="en-ZA" alt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Conclusion</a:t>
            </a:r>
            <a:endParaRPr lang="en-ZA" dirty="0"/>
          </a:p>
        </p:txBody>
      </p:sp>
      <p:sp>
        <p:nvSpPr>
          <p:cNvPr id="3" name="Content Placeholder 2">
            <a:extLst>
              <a:ext uri="{FF2B5EF4-FFF2-40B4-BE49-F238E27FC236}">
                <a16:creationId xmlns:a16="http://schemas.microsoft.com/office/drawing/2014/main" id="{AE7E17B2-9F28-4AC1-B754-313C03DEF256}"/>
              </a:ext>
            </a:extLst>
          </p:cNvPr>
          <p:cNvSpPr>
            <a:spLocks noGrp="1"/>
          </p:cNvSpPr>
          <p:nvPr>
            <p:ph idx="1"/>
          </p:nvPr>
        </p:nvSpPr>
        <p:spPr/>
        <p:txBody>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Current expropriation legislation does not adequately provide for procedural guarantees;</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New Bill is therefore critical &amp; needed;</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Broadly supportive of the Bill but concerned about the impact which ‘nil’ compensation provision may have on investor confidence &amp; finance;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altLang="en-US" sz="2800" b="0" i="0" u="none" strike="noStrike" kern="1200" cap="none" spc="0" normalizeH="0" baseline="0" noProof="0" dirty="0">
                <a:ln>
                  <a:noFill/>
                </a:ln>
                <a:solidFill>
                  <a:prstClr val="black"/>
                </a:solidFill>
                <a:effectLst/>
                <a:uLnTx/>
                <a:uFillTx/>
                <a:latin typeface="Calibri" panose="020F0502020204030204"/>
                <a:ea typeface="+mn-ea"/>
                <a:cs typeface="+mn-cs"/>
              </a:rPr>
              <a:t>Trust that our comments will assist the committee in its deliberations. </a:t>
            </a:r>
          </a:p>
          <a:p>
            <a:endParaRPr lang="en-ZA" dirty="0"/>
          </a:p>
        </p:txBody>
      </p:sp>
    </p:spTree>
    <p:extLst>
      <p:ext uri="{BB962C8B-B14F-4D97-AF65-F5344CB8AC3E}">
        <p14:creationId xmlns:p14="http://schemas.microsoft.com/office/powerpoint/2010/main" val="3901993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63B8B-5941-4B99-8EC3-091747BC6BB8}"/>
              </a:ext>
            </a:extLst>
          </p:cNvPr>
          <p:cNvSpPr>
            <a:spLocks noGrp="1"/>
          </p:cNvSpPr>
          <p:nvPr>
            <p:ph type="title"/>
          </p:nvPr>
        </p:nvSpPr>
        <p:spPr/>
        <p:txBody>
          <a:bodyPr/>
          <a:lstStyle/>
          <a:p>
            <a:pPr algn="ctr"/>
            <a:r>
              <a:rPr lang="en-US" b="1" dirty="0"/>
              <a:t>THANK YOU</a:t>
            </a:r>
            <a:endParaRPr lang="en-ZA" b="1" dirty="0"/>
          </a:p>
        </p:txBody>
      </p:sp>
      <p:sp>
        <p:nvSpPr>
          <p:cNvPr id="5" name="Text Placeholder 4">
            <a:extLst>
              <a:ext uri="{FF2B5EF4-FFF2-40B4-BE49-F238E27FC236}">
                <a16:creationId xmlns:a16="http://schemas.microsoft.com/office/drawing/2014/main" id="{85638E38-B5DE-46CB-BA3A-BEA0E7B606B9}"/>
              </a:ext>
            </a:extLst>
          </p:cNvPr>
          <p:cNvSpPr>
            <a:spLocks noGrp="1"/>
          </p:cNvSpPr>
          <p:nvPr>
            <p:ph type="body" idx="1"/>
          </p:nvPr>
        </p:nvSpPr>
        <p:spPr/>
        <p:txBody>
          <a:bodyPr>
            <a:normAutofit/>
          </a:body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theo@agbiz.co.za</a:t>
            </a: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3"/>
              </a:rPr>
              <a:t>Olivier.serrao@busa.org.za</a:t>
            </a: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4"/>
              </a:rPr>
              <a:t>www.Agbiz.co.za</a:t>
            </a: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hlinkClick r:id="rId5"/>
              </a:rPr>
              <a:t>www.busa.org.za</a:t>
            </a:r>
            <a:r>
              <a:rPr kumimoji="0" lang="en-ZA" alt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algn="ctr"/>
            <a:endParaRPr lang="en-ZA" dirty="0"/>
          </a:p>
        </p:txBody>
      </p:sp>
    </p:spTree>
    <p:extLst>
      <p:ext uri="{BB962C8B-B14F-4D97-AF65-F5344CB8AC3E}">
        <p14:creationId xmlns:p14="http://schemas.microsoft.com/office/powerpoint/2010/main" val="170312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B00A7-7961-4FA6-ADFC-D7F6C1CAA7D4}"/>
              </a:ext>
            </a:extLst>
          </p:cNvPr>
          <p:cNvSpPr>
            <a:spLocks noGrp="1"/>
          </p:cNvSpPr>
          <p:nvPr>
            <p:ph type="title"/>
          </p:nvPr>
        </p:nvSpPr>
        <p:spPr/>
        <p:txBody>
          <a:bodyPr/>
          <a:lstStyle/>
          <a:p>
            <a:r>
              <a:rPr lang="en-US" dirty="0"/>
              <a:t>1. </a:t>
            </a:r>
            <a:r>
              <a:rPr lang="en-US" b="1" dirty="0"/>
              <a:t>Who we are</a:t>
            </a:r>
            <a:endParaRPr lang="en-ZA" b="1" dirty="0"/>
          </a:p>
        </p:txBody>
      </p:sp>
      <p:sp>
        <p:nvSpPr>
          <p:cNvPr id="5" name="Text Placeholder 4">
            <a:extLst>
              <a:ext uri="{FF2B5EF4-FFF2-40B4-BE49-F238E27FC236}">
                <a16:creationId xmlns:a16="http://schemas.microsoft.com/office/drawing/2014/main" id="{C683D57B-1000-4455-939B-B653CDF82C6E}"/>
              </a:ext>
            </a:extLst>
          </p:cNvPr>
          <p:cNvSpPr>
            <a:spLocks noGrp="1"/>
          </p:cNvSpPr>
          <p:nvPr>
            <p:ph type="body" idx="1"/>
          </p:nvPr>
        </p:nvSpPr>
        <p:spPr/>
        <p:txBody>
          <a:bodyPr>
            <a:normAutofit/>
          </a:bodyPr>
          <a:lstStyle/>
          <a:p>
            <a:r>
              <a:rPr lang="en-ZA" sz="2400" b="1" dirty="0"/>
              <a:t>BUSA</a:t>
            </a:r>
          </a:p>
        </p:txBody>
      </p:sp>
      <p:sp>
        <p:nvSpPr>
          <p:cNvPr id="3" name="Content Placeholder 2">
            <a:extLst>
              <a:ext uri="{FF2B5EF4-FFF2-40B4-BE49-F238E27FC236}">
                <a16:creationId xmlns:a16="http://schemas.microsoft.com/office/drawing/2014/main" id="{EB8594F5-9783-434A-AE02-741984A88A22}"/>
              </a:ext>
            </a:extLst>
          </p:cNvPr>
          <p:cNvSpPr>
            <a:spLocks noGrp="1"/>
          </p:cNvSpPr>
          <p:nvPr>
            <p:ph sz="half" idx="2"/>
          </p:nvPr>
        </p:nvSpPr>
        <p:spPr/>
        <p:txBody>
          <a:bodyPr>
            <a:noAutofit/>
          </a:bodyPr>
          <a:lstStyle/>
          <a:p>
            <a:pPr>
              <a:buFont typeface="Arial" panose="020B0604020202020204" pitchFamily="34" charset="0"/>
              <a:buChar char="•"/>
            </a:pPr>
            <a:r>
              <a:rPr lang="en-US" sz="1400" dirty="0"/>
              <a:t>BUSA is a confederation of business </a:t>
            </a:r>
            <a:r>
              <a:rPr lang="en-US" sz="1400" dirty="0" err="1"/>
              <a:t>organisations</a:t>
            </a:r>
            <a:r>
              <a:rPr lang="en-US" sz="1400" dirty="0"/>
              <a:t> including chambers of commerce and industry, professional associations, corporate associations and </a:t>
            </a:r>
            <a:r>
              <a:rPr lang="en-US" sz="1400" dirty="0" err="1"/>
              <a:t>unisectoral</a:t>
            </a:r>
            <a:r>
              <a:rPr lang="en-US" sz="1400" dirty="0"/>
              <a:t> </a:t>
            </a:r>
            <a:r>
              <a:rPr lang="en-US" sz="1400" dirty="0" err="1"/>
              <a:t>organisations</a:t>
            </a:r>
            <a:r>
              <a:rPr lang="en-US" sz="1400" dirty="0"/>
              <a:t>. </a:t>
            </a:r>
          </a:p>
          <a:p>
            <a:pPr>
              <a:buFont typeface="Arial" panose="020B0604020202020204" pitchFamily="34" charset="0"/>
              <a:buChar char="•"/>
            </a:pPr>
            <a:r>
              <a:rPr lang="en-US" sz="1400" dirty="0"/>
              <a:t>It represents a cross spectrum of South African business, large and small, across the economy on macro-economic and cross-cutting policies and issues that affect business at national and international levels. </a:t>
            </a:r>
          </a:p>
          <a:p>
            <a:pPr>
              <a:buFont typeface="Arial" panose="020B0604020202020204" pitchFamily="34" charset="0"/>
              <a:buChar char="•"/>
            </a:pPr>
            <a:r>
              <a:rPr lang="en-US" sz="1400" dirty="0"/>
              <a:t>BUSA’s function is to ensure that business plays a constructive role in the country’s economic growth, development and transformation and to ensure an environment in which businesses of all sizes and in all sectors can thrive, expand and be competitive. </a:t>
            </a:r>
          </a:p>
          <a:p>
            <a:pPr>
              <a:buFont typeface="Arial" panose="020B0604020202020204" pitchFamily="34" charset="0"/>
              <a:buChar char="•"/>
            </a:pPr>
            <a:r>
              <a:rPr lang="en-US" sz="1400" dirty="0"/>
              <a:t>As the principal representative of business in South Africa, BUSA represents the views of its members in a number of national and international structures and bodies, both statutory and non-statutory. BUSA is the official representative of </a:t>
            </a:r>
            <a:r>
              <a:rPr lang="en-US" sz="1400" dirty="0" err="1"/>
              <a:t>Organised</a:t>
            </a:r>
            <a:r>
              <a:rPr lang="en-US" sz="1400" dirty="0"/>
              <a:t> Business at NEDLAC. </a:t>
            </a:r>
            <a:endParaRPr lang="en-ZA" sz="1400" dirty="0"/>
          </a:p>
        </p:txBody>
      </p:sp>
      <p:sp>
        <p:nvSpPr>
          <p:cNvPr id="6" name="Text Placeholder 5">
            <a:extLst>
              <a:ext uri="{FF2B5EF4-FFF2-40B4-BE49-F238E27FC236}">
                <a16:creationId xmlns:a16="http://schemas.microsoft.com/office/drawing/2014/main" id="{5A6FCFEE-7D4C-4BF9-944B-22BCAE871CCA}"/>
              </a:ext>
            </a:extLst>
          </p:cNvPr>
          <p:cNvSpPr>
            <a:spLocks noGrp="1"/>
          </p:cNvSpPr>
          <p:nvPr>
            <p:ph type="body" sz="quarter" idx="3"/>
          </p:nvPr>
        </p:nvSpPr>
        <p:spPr/>
        <p:txBody>
          <a:bodyPr>
            <a:normAutofit/>
          </a:bodyPr>
          <a:lstStyle/>
          <a:p>
            <a:r>
              <a:rPr lang="en-ZA" sz="2400" b="1" dirty="0"/>
              <a:t>Agbiz</a:t>
            </a:r>
          </a:p>
        </p:txBody>
      </p:sp>
      <p:sp>
        <p:nvSpPr>
          <p:cNvPr id="7" name="Content Placeholder 6">
            <a:extLst>
              <a:ext uri="{FF2B5EF4-FFF2-40B4-BE49-F238E27FC236}">
                <a16:creationId xmlns:a16="http://schemas.microsoft.com/office/drawing/2014/main" id="{60446A44-97B3-48B5-BB2A-A020DA1AAAA7}"/>
              </a:ext>
            </a:extLst>
          </p:cNvPr>
          <p:cNvSpPr>
            <a:spLocks noGrp="1"/>
          </p:cNvSpPr>
          <p:nvPr>
            <p:ph sz="quarter" idx="4"/>
          </p:nvPr>
        </p:nvSpPr>
        <p:spPr/>
        <p:txBody>
          <a:bodyPr>
            <a:normAutofit fontScale="85000" lnSpcReduction="20000"/>
          </a:bodyPr>
          <a:lstStyle/>
          <a:p>
            <a:pPr marL="285750" indent="-285750">
              <a:buFont typeface="Arial" panose="020B0604020202020204" pitchFamily="34" charset="0"/>
              <a:buChar char="•"/>
              <a:defRPr/>
            </a:pPr>
            <a:r>
              <a:rPr lang="en-ZA" dirty="0"/>
              <a:t>Agbiz is an association of agribusinesses operating across the agricultural value chain including input suppliers, financiers, commodity associations off-takers, storage, logistics and Agroprocessing companies. </a:t>
            </a:r>
          </a:p>
          <a:p>
            <a:pPr marL="285750" indent="-285750">
              <a:buFont typeface="Arial" panose="020B0604020202020204" pitchFamily="34" charset="0"/>
              <a:buChar char="•"/>
              <a:defRPr/>
            </a:pPr>
            <a:r>
              <a:rPr lang="en-ZA" dirty="0"/>
              <a:t>Primary agriculture contributes 2-3% of GDP but together with the value chain (agribusiness), it is closer to 14%;</a:t>
            </a:r>
          </a:p>
          <a:p>
            <a:pPr marL="285750" indent="-285750">
              <a:buFont typeface="Arial" panose="020B0604020202020204" pitchFamily="34" charset="0"/>
              <a:buChar char="•"/>
              <a:defRPr/>
            </a:pPr>
            <a:r>
              <a:rPr lang="en-ZA" dirty="0"/>
              <a:t>Agribusinesses are involved in transformation and capacity development through BBBEE, EE, CSI, farmer establishment, graduates in business, etc;</a:t>
            </a:r>
          </a:p>
          <a:p>
            <a:pPr marL="285750" indent="-285750">
              <a:buFont typeface="Arial" panose="020B0604020202020204" pitchFamily="34" charset="0"/>
              <a:buChar char="•"/>
              <a:defRPr/>
            </a:pPr>
            <a:r>
              <a:rPr lang="en-ZA" dirty="0"/>
              <a:t>Agbiz members directly finance agriculture and has an interest in the valuation of agriculutral assets. (R180 billion exposure!)</a:t>
            </a:r>
          </a:p>
          <a:p>
            <a:endParaRPr lang="en-ZA" dirty="0"/>
          </a:p>
        </p:txBody>
      </p:sp>
    </p:spTree>
    <p:extLst>
      <p:ext uri="{BB962C8B-B14F-4D97-AF65-F5344CB8AC3E}">
        <p14:creationId xmlns:p14="http://schemas.microsoft.com/office/powerpoint/2010/main" val="405295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11">
            <a:extLst>
              <a:ext uri="{FF2B5EF4-FFF2-40B4-BE49-F238E27FC236}">
                <a16:creationId xmlns:a16="http://schemas.microsoft.com/office/drawing/2014/main" id="{600B5AE2-C5CC-499C-8F2D-249888BE2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3">
            <a:extLst>
              <a:ext uri="{FF2B5EF4-FFF2-40B4-BE49-F238E27FC236}">
                <a16:creationId xmlns:a16="http://schemas.microsoft.com/office/drawing/2014/main" id="{BA7A3698-B350-40E5-8475-9BCC41A089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6" name="Straight Connector 15">
            <a:extLst>
              <a:ext uri="{FF2B5EF4-FFF2-40B4-BE49-F238E27FC236}">
                <a16:creationId xmlns:a16="http://schemas.microsoft.com/office/drawing/2014/main" id="{0AC655C7-EC94-4BE6-84C8-2F9EFBBB278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7" name="Rectangle 17">
            <a:extLst>
              <a:ext uri="{FF2B5EF4-FFF2-40B4-BE49-F238E27FC236}">
                <a16:creationId xmlns:a16="http://schemas.microsoft.com/office/drawing/2014/main" id="{E32D3FD4-6F71-43DF-93B9-87279519C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754787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0509F3D8-FFBB-4A29-8030-DAA07F49800B}"/>
              </a:ext>
            </a:extLst>
          </p:cNvPr>
          <p:cNvSpPr>
            <a:spLocks noGrp="1"/>
          </p:cNvSpPr>
          <p:nvPr>
            <p:ph type="title"/>
          </p:nvPr>
        </p:nvSpPr>
        <p:spPr>
          <a:xfrm>
            <a:off x="1097280" y="516835"/>
            <a:ext cx="5977937" cy="1666501"/>
          </a:xfrm>
        </p:spPr>
        <p:txBody>
          <a:bodyPr vert="horz" lIns="91440" tIns="45720" rIns="91440" bIns="45720" rtlCol="0" anchor="b">
            <a:normAutofit/>
          </a:bodyPr>
          <a:lstStyle/>
          <a:p>
            <a:r>
              <a:rPr lang="en-US" sz="4000" kern="1200" spc="-50" baseline="0">
                <a:solidFill>
                  <a:srgbClr val="FFFFFF"/>
                </a:solidFill>
                <a:latin typeface="+mj-lt"/>
                <a:ea typeface="+mj-ea"/>
                <a:cs typeface="+mj-cs"/>
              </a:rPr>
              <a:t>2. Introduction</a:t>
            </a:r>
          </a:p>
        </p:txBody>
      </p:sp>
      <p:sp>
        <p:nvSpPr>
          <p:cNvPr id="5" name="Content Placeholder 4">
            <a:extLst>
              <a:ext uri="{FF2B5EF4-FFF2-40B4-BE49-F238E27FC236}">
                <a16:creationId xmlns:a16="http://schemas.microsoft.com/office/drawing/2014/main" id="{0314825A-2DA6-4A45-A019-29DEAEFF080B}"/>
              </a:ext>
            </a:extLst>
          </p:cNvPr>
          <p:cNvSpPr>
            <a:spLocks noGrp="1"/>
          </p:cNvSpPr>
          <p:nvPr>
            <p:ph sz="half" idx="1"/>
          </p:nvPr>
        </p:nvSpPr>
        <p:spPr>
          <a:xfrm>
            <a:off x="1097279" y="2236304"/>
            <a:ext cx="5977938" cy="3652667"/>
          </a:xfrm>
        </p:spPr>
        <p:txBody>
          <a:bodyPr vert="horz" lIns="0" tIns="45720" rIns="0" bIns="45720" rtlCol="0">
            <a:normAutofit/>
          </a:bodyPr>
          <a:lstStyle/>
          <a:p>
            <a:pPr marL="228600" marR="0" lvl="0" indent="-228600" fontAlgn="base">
              <a:spcBef>
                <a:spcPts val="1000"/>
              </a:spcBef>
              <a:spcAft>
                <a:spcPct val="0"/>
              </a:spcAft>
              <a:buSzTx/>
              <a:buFont typeface="Calibri" panose="020F0502020204030204" pitchFamily="34" charset="0"/>
              <a:buChar char="•"/>
              <a:tabLst/>
              <a:defRPr/>
            </a:pPr>
            <a:r>
              <a:rPr kumimoji="0" lang="en-US" altLang="en-US" sz="1800" b="0" i="0" u="none" strike="noStrike" cap="none" spc="0" normalizeH="0" baseline="0" noProof="0">
                <a:ln>
                  <a:noFill/>
                </a:ln>
                <a:solidFill>
                  <a:srgbClr val="FFFFFF"/>
                </a:solidFill>
                <a:effectLst/>
                <a:uLnTx/>
                <a:uFillTx/>
              </a:rPr>
              <a:t>Long history with the Bill;</a:t>
            </a:r>
          </a:p>
          <a:p>
            <a:pPr marL="228600" marR="0" lvl="0" indent="-228600" fontAlgn="base">
              <a:spcBef>
                <a:spcPts val="1000"/>
              </a:spcBef>
              <a:spcAft>
                <a:spcPct val="0"/>
              </a:spcAft>
              <a:buSzTx/>
              <a:buFont typeface="Calibri" panose="020F0502020204030204" pitchFamily="34" charset="0"/>
              <a:buChar char="•"/>
              <a:tabLst/>
              <a:defRPr/>
            </a:pPr>
            <a:r>
              <a:rPr kumimoji="0" lang="en-US" altLang="en-US" sz="1800" b="0" i="0" u="none" strike="noStrike" cap="none" spc="0" normalizeH="0" baseline="0" noProof="0">
                <a:ln>
                  <a:noFill/>
                </a:ln>
                <a:solidFill>
                  <a:srgbClr val="FFFFFF"/>
                </a:solidFill>
                <a:effectLst/>
                <a:uLnTx/>
                <a:uFillTx/>
              </a:rPr>
              <a:t>Recognise the need for the Bill; </a:t>
            </a:r>
          </a:p>
          <a:p>
            <a:pPr marL="228600" marR="0" lvl="0" indent="-228600" fontAlgn="base">
              <a:spcBef>
                <a:spcPts val="1000"/>
              </a:spcBef>
              <a:spcAft>
                <a:spcPct val="0"/>
              </a:spcAft>
              <a:buSzTx/>
              <a:buFont typeface="Calibri" panose="020F0502020204030204" pitchFamily="34" charset="0"/>
              <a:buChar char="•"/>
              <a:tabLst/>
              <a:defRPr/>
            </a:pPr>
            <a:r>
              <a:rPr kumimoji="0" lang="en-US" altLang="en-US" sz="1800" b="0" i="0" u="none" strike="noStrike" cap="none" spc="0" normalizeH="0" baseline="0" noProof="0">
                <a:ln>
                  <a:noFill/>
                </a:ln>
                <a:solidFill>
                  <a:srgbClr val="FFFFFF"/>
                </a:solidFill>
                <a:effectLst/>
                <a:uLnTx/>
                <a:uFillTx/>
              </a:rPr>
              <a:t>Do not believe ‘nil’ compensation is required and have comments on certain sections; but</a:t>
            </a:r>
          </a:p>
          <a:p>
            <a:pPr marL="228600" marR="0" lvl="0" indent="-228600" fontAlgn="base">
              <a:spcBef>
                <a:spcPts val="1000"/>
              </a:spcBef>
              <a:spcAft>
                <a:spcPct val="0"/>
              </a:spcAft>
              <a:buSzTx/>
              <a:buFont typeface="Calibri" panose="020F0502020204030204" pitchFamily="34" charset="0"/>
              <a:buChar char="•"/>
              <a:tabLst/>
              <a:defRPr/>
            </a:pPr>
            <a:r>
              <a:rPr kumimoji="0" lang="en-US" altLang="en-US" sz="1800" b="0" i="0" u="none" strike="noStrike" cap="none" spc="0" normalizeH="0" baseline="0" noProof="0">
                <a:ln>
                  <a:noFill/>
                </a:ln>
                <a:solidFill>
                  <a:srgbClr val="FFFFFF"/>
                </a:solidFill>
                <a:effectLst/>
                <a:uLnTx/>
                <a:uFillTx/>
              </a:rPr>
              <a:t>Agree with 90% of the Bill – holds up well against several international examples;</a:t>
            </a:r>
          </a:p>
          <a:p>
            <a:pPr marL="228600" marR="0" lvl="0" indent="-228600" fontAlgn="base">
              <a:spcBef>
                <a:spcPts val="1000"/>
              </a:spcBef>
              <a:spcAft>
                <a:spcPct val="0"/>
              </a:spcAft>
              <a:buSzTx/>
              <a:buFont typeface="Calibri" panose="020F0502020204030204" pitchFamily="34" charset="0"/>
              <a:buChar char="•"/>
              <a:tabLst/>
              <a:defRPr/>
            </a:pPr>
            <a:r>
              <a:rPr kumimoji="0" lang="en-US" altLang="en-US" sz="1800" b="0" i="0" u="none" strike="noStrike" cap="none" spc="0" normalizeH="0" baseline="0" noProof="0">
                <a:ln>
                  <a:noFill/>
                </a:ln>
                <a:solidFill>
                  <a:srgbClr val="FFFFFF"/>
                </a:solidFill>
                <a:effectLst/>
                <a:uLnTx/>
                <a:uFillTx/>
              </a:rPr>
              <a:t>Final comments aimed at improving the Bill; </a:t>
            </a:r>
          </a:p>
          <a:p>
            <a:pPr marL="228600" marR="0" lvl="0" indent="-228600" fontAlgn="base">
              <a:spcBef>
                <a:spcPts val="1000"/>
              </a:spcBef>
              <a:spcAft>
                <a:spcPct val="0"/>
              </a:spcAft>
              <a:buSzTx/>
              <a:buFont typeface="Calibri" panose="020F0502020204030204" pitchFamily="34" charset="0"/>
              <a:buChar char="•"/>
              <a:tabLst/>
              <a:defRPr/>
            </a:pPr>
            <a:r>
              <a:rPr kumimoji="0" lang="en-US" altLang="en-US" sz="1800" b="0" i="0" u="none" strike="noStrike" cap="none" spc="0" normalizeH="0" baseline="0" noProof="0">
                <a:ln>
                  <a:noFill/>
                </a:ln>
                <a:solidFill>
                  <a:srgbClr val="FFFFFF"/>
                </a:solidFill>
                <a:effectLst/>
                <a:uLnTx/>
                <a:uFillTx/>
              </a:rPr>
              <a:t>Must applaud the Department for the process to date.</a:t>
            </a:r>
          </a:p>
          <a:p>
            <a:pPr marL="0" indent="0">
              <a:buFont typeface="Calibri" panose="020F0502020204030204" pitchFamily="34" charset="0"/>
              <a:buNone/>
            </a:pPr>
            <a:endParaRPr lang="en-US" sz="1800">
              <a:solidFill>
                <a:srgbClr val="FFFFFF"/>
              </a:solidFill>
            </a:endParaRPr>
          </a:p>
        </p:txBody>
      </p:sp>
      <p:sp>
        <p:nvSpPr>
          <p:cNvPr id="38" name="Rectangle 19">
            <a:extLst>
              <a:ext uri="{FF2B5EF4-FFF2-40B4-BE49-F238E27FC236}">
                <a16:creationId xmlns:a16="http://schemas.microsoft.com/office/drawing/2014/main" id="{36F207B4-66C3-4A76-8D54-C2871CF80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7894"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Content Placeholder 6">
            <a:extLst>
              <a:ext uri="{FF2B5EF4-FFF2-40B4-BE49-F238E27FC236}">
                <a16:creationId xmlns:a16="http://schemas.microsoft.com/office/drawing/2014/main" id="{D5961DD2-F7A6-4826-BB9B-6960B4C7C462}"/>
              </a:ext>
            </a:extLst>
          </p:cNvPr>
          <p:cNvPicPr>
            <a:picLocks noGrp="1" noChangeAspect="1"/>
          </p:cNvPicPr>
          <p:nvPr>
            <p:ph sz="half" idx="2"/>
          </p:nvPr>
        </p:nvPicPr>
        <p:blipFill rotWithShape="1">
          <a:blip r:embed="rId2"/>
          <a:srcRect l="5616" r="18921"/>
          <a:stretch/>
        </p:blipFill>
        <p:spPr>
          <a:xfrm>
            <a:off x="7611902" y="10"/>
            <a:ext cx="4580097" cy="6857990"/>
          </a:xfrm>
          <a:prstGeom prst="rect">
            <a:avLst/>
          </a:prstGeom>
        </p:spPr>
      </p:pic>
    </p:spTree>
    <p:extLst>
      <p:ext uri="{BB962C8B-B14F-4D97-AF65-F5344CB8AC3E}">
        <p14:creationId xmlns:p14="http://schemas.microsoft.com/office/powerpoint/2010/main" val="611607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6B03F-2990-41E1-87D3-902373D3F762}"/>
              </a:ext>
            </a:extLst>
          </p:cNvPr>
          <p:cNvSpPr>
            <a:spLocks noGrp="1"/>
          </p:cNvSpPr>
          <p:nvPr>
            <p:ph type="title"/>
          </p:nvPr>
        </p:nvSpPr>
        <p:spPr/>
        <p:txBody>
          <a:bodyPr/>
          <a:lstStyle/>
          <a:p>
            <a:r>
              <a:rPr lang="en-US" dirty="0"/>
              <a:t>3. </a:t>
            </a:r>
            <a:r>
              <a:rPr lang="en-US" b="1" dirty="0"/>
              <a:t>Potential Omission from the Bill</a:t>
            </a:r>
            <a:endParaRPr lang="en-ZA" b="1" dirty="0"/>
          </a:p>
        </p:txBody>
      </p:sp>
      <p:sp>
        <p:nvSpPr>
          <p:cNvPr id="3" name="Content Placeholder 2">
            <a:extLst>
              <a:ext uri="{FF2B5EF4-FFF2-40B4-BE49-F238E27FC236}">
                <a16:creationId xmlns:a16="http://schemas.microsoft.com/office/drawing/2014/main" id="{B0510E77-CA8D-465F-B478-A23CFBB58398}"/>
              </a:ext>
            </a:extLst>
          </p:cNvPr>
          <p:cNvSpPr>
            <a:spLocks noGrp="1"/>
          </p:cNvSpPr>
          <p:nvPr>
            <p:ph idx="1"/>
          </p:nvPr>
        </p:nvSpPr>
        <p:spPr/>
        <p:txBody>
          <a:bodyPr>
            <a:normAutofit fontScale="92500" lnSpcReduction="10000"/>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Expropriation must be in the public interest / purpose; </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The purpose also affects the compensation paid.</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What happens when the purpose falls away? </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Could the expropriation be challenged?</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What if it is used for a different public purpose?</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Will the compensation paid still be correct?</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S 23 (2) – cannot withdraw an expropriation after 3 months, if land is registered or where compensation has been paid. </a:t>
            </a: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endPar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400" b="0" i="1" u="none" strike="noStrike" kern="1200" cap="none" spc="0" normalizeH="0" baseline="0" noProof="0" dirty="0">
                <a:ln>
                  <a:noFill/>
                </a:ln>
                <a:solidFill>
                  <a:srgbClr val="FF0000"/>
                </a:solidFill>
                <a:effectLst/>
                <a:uLnTx/>
                <a:uFillTx/>
                <a:latin typeface="Calibri" panose="020F0502020204030204"/>
                <a:ea typeface="+mn-ea"/>
                <a:cs typeface="+mn-cs"/>
              </a:rPr>
              <a:t>Possibility discussed at </a:t>
            </a:r>
            <a:r>
              <a:rPr kumimoji="0" lang="en-ZA" sz="2400" b="0" i="1" u="none" strike="noStrike" kern="1200" cap="none" spc="0" normalizeH="0" baseline="0" noProof="0" dirty="0" err="1">
                <a:ln>
                  <a:noFill/>
                </a:ln>
                <a:solidFill>
                  <a:srgbClr val="FF0000"/>
                </a:solidFill>
                <a:effectLst/>
                <a:uLnTx/>
                <a:uFillTx/>
                <a:latin typeface="Calibri" panose="020F0502020204030204"/>
                <a:ea typeface="+mn-ea"/>
                <a:cs typeface="+mn-cs"/>
              </a:rPr>
              <a:t>Nedlac</a:t>
            </a:r>
            <a:r>
              <a:rPr kumimoji="0" lang="en-ZA" sz="2400" b="0" i="1" u="none" strike="noStrike" kern="1200" cap="none" spc="0" normalizeH="0" baseline="0" noProof="0" dirty="0">
                <a:ln>
                  <a:noFill/>
                </a:ln>
                <a:solidFill>
                  <a:srgbClr val="FF0000"/>
                </a:solidFill>
                <a:effectLst/>
                <a:uLnTx/>
                <a:uFillTx/>
                <a:latin typeface="Calibri" panose="020F0502020204030204"/>
                <a:ea typeface="+mn-ea"/>
                <a:cs typeface="+mn-cs"/>
              </a:rPr>
              <a:t> but fell outside of </a:t>
            </a:r>
            <a:r>
              <a:rPr kumimoji="0" lang="en-ZA" sz="2400" b="0" i="1" u="none" strike="noStrike" kern="1200" cap="none" spc="0" normalizeH="0" baseline="0" noProof="0" dirty="0" err="1">
                <a:ln>
                  <a:noFill/>
                </a:ln>
                <a:solidFill>
                  <a:srgbClr val="FF0000"/>
                </a:solidFill>
                <a:effectLst/>
                <a:uLnTx/>
                <a:uFillTx/>
                <a:latin typeface="Calibri" panose="020F0502020204030204"/>
                <a:ea typeface="+mn-ea"/>
                <a:cs typeface="+mn-cs"/>
              </a:rPr>
              <a:t>ToR</a:t>
            </a:r>
            <a:r>
              <a:rPr kumimoji="0" lang="en-ZA" sz="2400" b="0" i="1" u="none" strike="noStrike" kern="1200" cap="none" spc="0" normalizeH="0" baseline="0" noProof="0" dirty="0">
                <a:ln>
                  <a:noFill/>
                </a:ln>
                <a:solidFill>
                  <a:srgbClr val="FF0000"/>
                </a:solidFill>
                <a:effectLst/>
                <a:uLnTx/>
                <a:uFillTx/>
                <a:latin typeface="Calibri" panose="020F0502020204030204"/>
                <a:ea typeface="+mn-ea"/>
                <a:cs typeface="+mn-cs"/>
              </a:rPr>
              <a:t>, recommended it be dealt with at PC level.</a:t>
            </a:r>
          </a:p>
          <a:p>
            <a:endParaRPr lang="en-ZA" dirty="0"/>
          </a:p>
        </p:txBody>
      </p:sp>
    </p:spTree>
    <p:extLst>
      <p:ext uri="{BB962C8B-B14F-4D97-AF65-F5344CB8AC3E}">
        <p14:creationId xmlns:p14="http://schemas.microsoft.com/office/powerpoint/2010/main" val="1213766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93A1-9DA8-49AB-AA15-8A69FD44B77E}"/>
              </a:ext>
            </a:extLst>
          </p:cNvPr>
          <p:cNvSpPr>
            <a:spLocks noGrp="1"/>
          </p:cNvSpPr>
          <p:nvPr>
            <p:ph type="title"/>
          </p:nvPr>
        </p:nvSpPr>
        <p:spPr/>
        <p:txBody>
          <a:bodyPr/>
          <a:lstStyle/>
          <a:p>
            <a:r>
              <a:rPr lang="en-US" dirty="0"/>
              <a:t>3. </a:t>
            </a:r>
            <a:r>
              <a:rPr lang="en-US" b="1" dirty="0"/>
              <a:t>Potential Omission from the Bill</a:t>
            </a:r>
            <a:endParaRPr lang="en-ZA" b="1" dirty="0"/>
          </a:p>
        </p:txBody>
      </p:sp>
      <p:sp>
        <p:nvSpPr>
          <p:cNvPr id="3" name="Content Placeholder 2">
            <a:extLst>
              <a:ext uri="{FF2B5EF4-FFF2-40B4-BE49-F238E27FC236}">
                <a16:creationId xmlns:a16="http://schemas.microsoft.com/office/drawing/2014/main" id="{B09E5A0B-9823-4289-9F6E-5189247199EA}"/>
              </a:ext>
            </a:extLst>
          </p:cNvPr>
          <p:cNvSpPr>
            <a:spLocks noGrp="1"/>
          </p:cNvSpPr>
          <p:nvPr>
            <p:ph idx="1"/>
          </p:nvPr>
        </p:nvSpPr>
        <p:spPr/>
        <p:txBody>
          <a:bodyPr>
            <a:normAutofit lnSpcReduction="10000"/>
          </a:bodyPr>
          <a:lstStyle/>
          <a:p>
            <a:pPr marL="0" marR="0" lvl="0" indent="0" algn="l" defTabSz="914400" rtl="0" eaLnBrk="0" fontAlgn="base" latinLnBrk="0" hangingPunct="0">
              <a:lnSpc>
                <a:spcPct val="90000"/>
              </a:lnSpc>
              <a:spcBef>
                <a:spcPts val="1000"/>
              </a:spcBef>
              <a:spcAft>
                <a:spcPct val="0"/>
              </a:spcAft>
              <a:buClrTx/>
              <a:buSzTx/>
              <a:buFont typeface="Arial" panose="020B0604020202020204" pitchFamily="34" charset="0"/>
              <a:buNone/>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Recommendation:</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Not feasible to ‘reverse’ an expropriation;</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Collect compensation from all owners &amp; rights holders?</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Re-instate registered rights (costs) &amp; unregistered rights?</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Alternative proposal:</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2400" b="0" i="0" u="none" strike="noStrike" kern="1200" cap="none" spc="0" normalizeH="0" baseline="0" noProof="0" dirty="0">
                <a:ln>
                  <a:noFill/>
                </a:ln>
                <a:solidFill>
                  <a:prstClr val="black"/>
                </a:solidFill>
                <a:effectLst/>
                <a:uLnTx/>
                <a:uFillTx/>
                <a:latin typeface="Calibri" panose="020F0502020204030204"/>
                <a:ea typeface="+mn-ea"/>
                <a:cs typeface="+mn-cs"/>
              </a:rPr>
              <a:t>Right of first refusal in favour of owner; but;</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Must pay price equal to the </a:t>
            </a:r>
            <a:r>
              <a:rPr kumimoji="0" lang="en-ZA" sz="2000" b="0" i="0" u="sng" strike="noStrike" kern="1200" cap="none" spc="0" normalizeH="0" baseline="0" noProof="0" dirty="0">
                <a:ln>
                  <a:noFill/>
                </a:ln>
                <a:solidFill>
                  <a:prstClr val="black"/>
                </a:solidFill>
                <a:effectLst/>
                <a:uLnTx/>
                <a:uFillTx/>
                <a:latin typeface="Calibri" panose="020F0502020204030204"/>
                <a:ea typeface="+mn-ea"/>
                <a:cs typeface="+mn-cs"/>
              </a:rPr>
              <a:t>full amount </a:t>
            </a: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of compensation paid;</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May be more than the compensation he/she received but will buy the property unencumbered;</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Should be timebound – allow for 30 days and where no response is received:</a:t>
            </a:r>
          </a:p>
          <a:p>
            <a:pPr marL="685800" marR="0" lvl="1" indent="-228600" algn="l" defTabSz="914400" rtl="0" eaLnBrk="0" fontAlgn="base" latinLnBrk="0" hangingPunct="0">
              <a:lnSpc>
                <a:spcPct val="90000"/>
              </a:lnSpc>
              <a:spcBef>
                <a:spcPts val="5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Calibri" panose="020F0502020204030204"/>
                <a:ea typeface="+mn-ea"/>
                <a:cs typeface="+mn-cs"/>
              </a:rPr>
              <a:t>Authority to dispose of property according to internal asset management policies.  </a:t>
            </a:r>
          </a:p>
          <a:p>
            <a:endParaRPr lang="en-ZA" dirty="0"/>
          </a:p>
        </p:txBody>
      </p:sp>
    </p:spTree>
    <p:extLst>
      <p:ext uri="{BB962C8B-B14F-4D97-AF65-F5344CB8AC3E}">
        <p14:creationId xmlns:p14="http://schemas.microsoft.com/office/powerpoint/2010/main" val="2751748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4EF75-02FC-41F0-878B-D1D23B7A29AE}"/>
              </a:ext>
            </a:extLst>
          </p:cNvPr>
          <p:cNvSpPr>
            <a:spLocks noGrp="1"/>
          </p:cNvSpPr>
          <p:nvPr>
            <p:ph type="title"/>
          </p:nvPr>
        </p:nvSpPr>
        <p:spPr/>
        <p:txBody>
          <a:bodyPr/>
          <a:lstStyle/>
          <a:p>
            <a:r>
              <a:rPr lang="en-ZA" dirty="0"/>
              <a:t>4. </a:t>
            </a:r>
            <a:r>
              <a:rPr lang="en-ZA" b="1" dirty="0"/>
              <a:t>Definition of ‘expropriation</a:t>
            </a:r>
            <a:r>
              <a:rPr lang="en-ZA" dirty="0"/>
              <a:t>’</a:t>
            </a:r>
          </a:p>
        </p:txBody>
      </p:sp>
      <p:sp>
        <p:nvSpPr>
          <p:cNvPr id="3" name="Content Placeholder 2">
            <a:extLst>
              <a:ext uri="{FF2B5EF4-FFF2-40B4-BE49-F238E27FC236}">
                <a16:creationId xmlns:a16="http://schemas.microsoft.com/office/drawing/2014/main" id="{0F900EC5-A972-477A-B5A8-70E4D77E4990}"/>
              </a:ext>
            </a:extLst>
          </p:cNvPr>
          <p:cNvSpPr>
            <a:spLocks noGrp="1"/>
          </p:cNvSpPr>
          <p:nvPr>
            <p:ph idx="1"/>
          </p:nvPr>
        </p:nvSpPr>
        <p:spPr/>
        <p:txBody>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rPr>
              <a:t>No definition provided for in the Constitution; but</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rPr>
              <a:t>Expropriation an extreme form of deprivation</a:t>
            </a:r>
          </a:p>
          <a:p>
            <a:endParaRPr lang="en-ZA" dirty="0"/>
          </a:p>
        </p:txBody>
      </p:sp>
      <p:pic>
        <p:nvPicPr>
          <p:cNvPr id="7" name="Picture 6">
            <a:extLst>
              <a:ext uri="{FF2B5EF4-FFF2-40B4-BE49-F238E27FC236}">
                <a16:creationId xmlns:a16="http://schemas.microsoft.com/office/drawing/2014/main" id="{F6CE8174-0415-46F3-9E6F-2AB296FE86D9}"/>
              </a:ext>
            </a:extLst>
          </p:cNvPr>
          <p:cNvPicPr>
            <a:picLocks noChangeAspect="1"/>
          </p:cNvPicPr>
          <p:nvPr/>
        </p:nvPicPr>
        <p:blipFill>
          <a:blip r:embed="rId2"/>
          <a:stretch>
            <a:fillRect/>
          </a:stretch>
        </p:blipFill>
        <p:spPr>
          <a:xfrm>
            <a:off x="2160691" y="2621280"/>
            <a:ext cx="7870618" cy="3247814"/>
          </a:xfrm>
          <a:prstGeom prst="rect">
            <a:avLst/>
          </a:prstGeom>
        </p:spPr>
      </p:pic>
    </p:spTree>
    <p:extLst>
      <p:ext uri="{BB962C8B-B14F-4D97-AF65-F5344CB8AC3E}">
        <p14:creationId xmlns:p14="http://schemas.microsoft.com/office/powerpoint/2010/main" val="3098327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44E8F-63CE-4FE2-ABFB-6592CE7A7C76}"/>
              </a:ext>
            </a:extLst>
          </p:cNvPr>
          <p:cNvSpPr>
            <a:spLocks noGrp="1"/>
          </p:cNvSpPr>
          <p:nvPr>
            <p:ph type="title"/>
          </p:nvPr>
        </p:nvSpPr>
        <p:spPr/>
        <p:txBody>
          <a:bodyPr/>
          <a:lstStyle/>
          <a:p>
            <a:r>
              <a:rPr lang="en-ZA" dirty="0"/>
              <a:t>4. </a:t>
            </a:r>
            <a:r>
              <a:rPr lang="en-ZA" b="1" dirty="0"/>
              <a:t>Definition of ‘expropriation’</a:t>
            </a:r>
          </a:p>
        </p:txBody>
      </p:sp>
      <p:sp>
        <p:nvSpPr>
          <p:cNvPr id="4" name="Content Placeholder 3">
            <a:extLst>
              <a:ext uri="{FF2B5EF4-FFF2-40B4-BE49-F238E27FC236}">
                <a16:creationId xmlns:a16="http://schemas.microsoft.com/office/drawing/2014/main" id="{DDDD34AA-518D-4EA0-8027-1A18775B8156}"/>
              </a:ext>
            </a:extLst>
          </p:cNvPr>
          <p:cNvSpPr>
            <a:spLocks noGrp="1"/>
          </p:cNvSpPr>
          <p:nvPr>
            <p:ph sz="half" idx="1"/>
          </p:nvPr>
        </p:nvSpPr>
        <p:spPr/>
        <p:txBody>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rPr>
              <a:t>Bill’s definition limits expropriation to an ‘acquisition’ of the property by the state;</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1800" b="0" i="1" u="none" strike="noStrike" kern="1200" cap="none" spc="0" normalizeH="0" baseline="0" noProof="0" dirty="0">
                <a:ln>
                  <a:noFill/>
                </a:ln>
                <a:solidFill>
                  <a:prstClr val="black"/>
                </a:solidFill>
                <a:effectLst/>
                <a:uLnTx/>
                <a:uFillTx/>
                <a:latin typeface="Calibri" panose="020F0502020204030204"/>
                <a:ea typeface="+mn-ea"/>
                <a:cs typeface="+mn-cs"/>
              </a:rPr>
              <a:t>Agri SA case – </a:t>
            </a:r>
            <a:r>
              <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rPr>
              <a:t>no expropriation without acquisition;</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1800" b="0" i="1" u="none" strike="noStrike" kern="1200" cap="none" spc="0" normalizeH="0" baseline="0" noProof="0" dirty="0">
                <a:ln>
                  <a:noFill/>
                </a:ln>
                <a:solidFill>
                  <a:prstClr val="black"/>
                </a:solidFill>
                <a:effectLst/>
                <a:uLnTx/>
                <a:uFillTx/>
                <a:latin typeface="Calibri" panose="020F0502020204030204"/>
                <a:ea typeface="+mn-ea"/>
                <a:cs typeface="+mn-cs"/>
              </a:rPr>
              <a:t>Arun case </a:t>
            </a:r>
            <a:r>
              <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rPr>
              <a:t>– compensation payable as state action akin to expropriation (constructive expropriation);</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rPr>
              <a:t>What about restrictions which make the value worthless but the state does not acquire the property? </a:t>
            </a:r>
          </a:p>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tabLst/>
              <a:defRPr/>
            </a:pPr>
            <a:r>
              <a:rPr kumimoji="0" lang="en-ZA" sz="1800" b="0" i="0" u="none" strike="noStrike" kern="1200" cap="none" spc="0" normalizeH="0" baseline="0" noProof="0" dirty="0">
                <a:ln>
                  <a:noFill/>
                </a:ln>
                <a:solidFill>
                  <a:prstClr val="black"/>
                </a:solidFill>
                <a:effectLst/>
                <a:uLnTx/>
                <a:uFillTx/>
                <a:latin typeface="Calibri" panose="020F0502020204030204"/>
                <a:ea typeface="+mn-ea"/>
                <a:cs typeface="+mn-cs"/>
              </a:rPr>
              <a:t>What about communal occupiers on state land? Their rights may be extinguished but no compensation as the state already owns the land. (no acquisition)</a:t>
            </a:r>
          </a:p>
          <a:p>
            <a:endParaRPr lang="en-ZA" dirty="0"/>
          </a:p>
        </p:txBody>
      </p:sp>
      <p:pic>
        <p:nvPicPr>
          <p:cNvPr id="7" name="Content Placeholder 6">
            <a:extLst>
              <a:ext uri="{FF2B5EF4-FFF2-40B4-BE49-F238E27FC236}">
                <a16:creationId xmlns:a16="http://schemas.microsoft.com/office/drawing/2014/main" id="{76710C36-6FA0-4E76-897D-9791101220A0}"/>
              </a:ext>
            </a:extLst>
          </p:cNvPr>
          <p:cNvPicPr>
            <a:picLocks noGrp="1" noChangeAspect="1"/>
          </p:cNvPicPr>
          <p:nvPr>
            <p:ph sz="half" idx="2"/>
          </p:nvPr>
        </p:nvPicPr>
        <p:blipFill>
          <a:blip r:embed="rId2"/>
          <a:stretch>
            <a:fillRect/>
          </a:stretch>
        </p:blipFill>
        <p:spPr>
          <a:xfrm>
            <a:off x="6762766" y="1846263"/>
            <a:ext cx="4392914" cy="4022725"/>
          </a:xfrm>
          <a:prstGeom prst="rect">
            <a:avLst/>
          </a:prstGeom>
        </p:spPr>
      </p:pic>
    </p:spTree>
    <p:extLst>
      <p:ext uri="{BB962C8B-B14F-4D97-AF65-F5344CB8AC3E}">
        <p14:creationId xmlns:p14="http://schemas.microsoft.com/office/powerpoint/2010/main" val="1211854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B642CC3-BDEF-4773-B57F-C2A716D511F3}"/>
              </a:ext>
            </a:extLst>
          </p:cNvPr>
          <p:cNvSpPr>
            <a:spLocks noGrp="1"/>
          </p:cNvSpPr>
          <p:nvPr>
            <p:ph type="title"/>
          </p:nvPr>
        </p:nvSpPr>
        <p:spPr/>
        <p:txBody>
          <a:bodyPr/>
          <a:lstStyle/>
          <a:p>
            <a:r>
              <a:rPr lang="en-US" dirty="0"/>
              <a:t>4. </a:t>
            </a:r>
            <a:r>
              <a:rPr lang="en-ZA" altLang="en-US" b="1" dirty="0"/>
              <a:t>Definition of ‘expropriation’</a:t>
            </a:r>
            <a:endParaRPr lang="en-ZA" dirty="0"/>
          </a:p>
        </p:txBody>
      </p:sp>
      <p:sp>
        <p:nvSpPr>
          <p:cNvPr id="6" name="Content Placeholder 5">
            <a:extLst>
              <a:ext uri="{FF2B5EF4-FFF2-40B4-BE49-F238E27FC236}">
                <a16:creationId xmlns:a16="http://schemas.microsoft.com/office/drawing/2014/main" id="{9DF4A073-64F6-4087-9228-C877D1E04B7A}"/>
              </a:ext>
            </a:extLst>
          </p:cNvPr>
          <p:cNvSpPr>
            <a:spLocks noGrp="1"/>
          </p:cNvSpPr>
          <p:nvPr>
            <p:ph idx="1"/>
          </p:nvPr>
        </p:nvSpPr>
        <p:spPr/>
        <p:txBody>
          <a:bodyPr/>
          <a:lstStyle/>
          <a:p>
            <a:pPr marL="0" marR="0" lvl="0" indent="0" algn="l" defTabSz="457200" rtl="0" eaLnBrk="0" fontAlgn="base" latinLnBrk="0" hangingPunct="0">
              <a:lnSpc>
                <a:spcPct val="100000"/>
              </a:lnSpc>
              <a:spcBef>
                <a:spcPct val="0"/>
              </a:spcBef>
              <a:spcAft>
                <a:spcPct val="0"/>
              </a:spcAft>
              <a:buClrTx/>
              <a:buSzTx/>
              <a:buFontTx/>
              <a:buNone/>
              <a:tabLst/>
              <a:defRPr/>
            </a:pPr>
            <a:r>
              <a:rPr kumimoji="0" lang="en-ZA"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Think of deprivation &amp; expropriation as a continuum:</a:t>
            </a:r>
          </a:p>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n-ZA" altLang="en-US"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endParaRPr lang="en-ZA" dirty="0"/>
          </a:p>
        </p:txBody>
      </p:sp>
      <p:pic>
        <p:nvPicPr>
          <p:cNvPr id="18" name="Picture 17">
            <a:extLst>
              <a:ext uri="{FF2B5EF4-FFF2-40B4-BE49-F238E27FC236}">
                <a16:creationId xmlns:a16="http://schemas.microsoft.com/office/drawing/2014/main" id="{07F4A8AA-F784-4936-A2AB-439A65B1A768}"/>
              </a:ext>
            </a:extLst>
          </p:cNvPr>
          <p:cNvPicPr>
            <a:picLocks noChangeAspect="1"/>
          </p:cNvPicPr>
          <p:nvPr/>
        </p:nvPicPr>
        <p:blipFill>
          <a:blip r:embed="rId2"/>
          <a:stretch>
            <a:fillRect/>
          </a:stretch>
        </p:blipFill>
        <p:spPr>
          <a:xfrm>
            <a:off x="965200" y="2255520"/>
            <a:ext cx="10058400" cy="3830955"/>
          </a:xfrm>
          <a:prstGeom prst="rect">
            <a:avLst/>
          </a:prstGeom>
        </p:spPr>
      </p:pic>
    </p:spTree>
    <p:extLst>
      <p:ext uri="{BB962C8B-B14F-4D97-AF65-F5344CB8AC3E}">
        <p14:creationId xmlns:p14="http://schemas.microsoft.com/office/powerpoint/2010/main" val="246043820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695D0C0D1A474FB66B29C00390B0AC" ma:contentTypeVersion="12" ma:contentTypeDescription="Create a new document." ma:contentTypeScope="" ma:versionID="b1b14c8c087a72db2417ed09a80ae5a0">
  <xsd:schema xmlns:xsd="http://www.w3.org/2001/XMLSchema" xmlns:xs="http://www.w3.org/2001/XMLSchema" xmlns:p="http://schemas.microsoft.com/office/2006/metadata/properties" xmlns:ns2="480c99f2-6876-4e9b-8624-c84d516afc2c" xmlns:ns3="864b1fc0-3887-4959-b12e-05af9ae84721" targetNamespace="http://schemas.microsoft.com/office/2006/metadata/properties" ma:root="true" ma:fieldsID="9544200060432940b28a41252741343c" ns2:_="" ns3:_="">
    <xsd:import namespace="480c99f2-6876-4e9b-8624-c84d516afc2c"/>
    <xsd:import namespace="864b1fc0-3887-4959-b12e-05af9ae8472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0c99f2-6876-4e9b-8624-c84d516afc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64b1fc0-3887-4959-b12e-05af9ae8472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909A05-A7F5-4995-B956-E63DF11DFA32}"/>
</file>

<file path=customXml/itemProps2.xml><?xml version="1.0" encoding="utf-8"?>
<ds:datastoreItem xmlns:ds="http://schemas.openxmlformats.org/officeDocument/2006/customXml" ds:itemID="{BD05ADDB-6BAD-4B4B-AD51-03E5CEA6A265}"/>
</file>

<file path=customXml/itemProps3.xml><?xml version="1.0" encoding="utf-8"?>
<ds:datastoreItem xmlns:ds="http://schemas.openxmlformats.org/officeDocument/2006/customXml" ds:itemID="{64D4F430-A290-448B-91C9-D8F3C6F49E45}"/>
</file>

<file path=docProps/app.xml><?xml version="1.0" encoding="utf-8"?>
<Properties xmlns="http://schemas.openxmlformats.org/officeDocument/2006/extended-properties" xmlns:vt="http://schemas.openxmlformats.org/officeDocument/2006/docPropsVTypes">
  <Template>Retrospect</Template>
  <TotalTime>109</TotalTime>
  <Words>1985</Words>
  <Application>Microsoft Office PowerPoint</Application>
  <PresentationFormat>Widescreen</PresentationFormat>
  <Paragraphs>156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Retrospect</vt:lpstr>
      <vt:lpstr>AGBIZ &amp; BUSA JOINT PRESENTATION ON THE EXPROPRIATION BILL</vt:lpstr>
      <vt:lpstr>For today </vt:lpstr>
      <vt:lpstr>1. Who we are</vt:lpstr>
      <vt:lpstr>2. Introduction</vt:lpstr>
      <vt:lpstr>3. Potential Omission from the Bill</vt:lpstr>
      <vt:lpstr>3. Potential Omission from the Bill</vt:lpstr>
      <vt:lpstr>4. Definition of ‘expropriation’</vt:lpstr>
      <vt:lpstr>4. Definition of ‘expropriation’</vt:lpstr>
      <vt:lpstr>4. Definition of ‘expropriation’</vt:lpstr>
      <vt:lpstr>4. Definition of ‘expropriation’</vt:lpstr>
      <vt:lpstr>Clause 2 – Application of the Act</vt:lpstr>
      <vt:lpstr>Clause 3 (2) – Expropriation on behalf of organ of state</vt:lpstr>
      <vt:lpstr>Clause 7 – notice of intention to expropriate</vt:lpstr>
      <vt:lpstr>PowerPoint Presentation</vt:lpstr>
      <vt:lpstr>3. Value v Compensation</vt:lpstr>
      <vt:lpstr>Expropriation at ‘nil’ compensation</vt:lpstr>
      <vt:lpstr>Expropriation at ‘nil’ compensation</vt:lpstr>
      <vt:lpstr>Specific comments on listed circumstances</vt:lpstr>
      <vt:lpstr>Specific comments on listed circumstances</vt:lpstr>
      <vt:lpstr>Specific comments on listed circumstances</vt:lpstr>
      <vt:lpstr>Clause 17 – payment of amount offered as compensation</vt:lpstr>
      <vt:lpstr>Clause 29 – Regulations, legal document &amp; steps valid under certain circumstances</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AGBIZ &amp; BUSA JOINT PRESENTATION ON THE EXPROPRIATION BILL</dc:title>
  <dc:creator>Olivier Serrao</dc:creator>
  <cp:lastModifiedBy>Theo Boshoff</cp:lastModifiedBy>
  <cp:revision>3</cp:revision>
  <dcterms:created xsi:type="dcterms:W3CDTF">2021-03-17T07:53:03Z</dcterms:created>
  <dcterms:modified xsi:type="dcterms:W3CDTF">2021-03-17T09:49:31Z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0x010100E5695D0C0D1A474FB66B29C00390B0AC</vt:lpwstr>
  </property>
</Properties>
</file>