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Lst>
  <p:notesMasterIdLst>
    <p:notesMasterId r:id="rId64"/>
  </p:notesMasterIdLst>
  <p:handoutMasterIdLst>
    <p:handoutMasterId r:id="rId65"/>
  </p:handoutMasterIdLst>
  <p:sldIdLst>
    <p:sldId id="1008" r:id="rId3"/>
    <p:sldId id="1010" r:id="rId4"/>
    <p:sldId id="1058" r:id="rId5"/>
    <p:sldId id="1066" r:id="rId6"/>
    <p:sldId id="1067" r:id="rId7"/>
    <p:sldId id="1025" r:id="rId8"/>
    <p:sldId id="1011" r:id="rId9"/>
    <p:sldId id="1023" r:id="rId10"/>
    <p:sldId id="1024" r:id="rId11"/>
    <p:sldId id="1026" r:id="rId12"/>
    <p:sldId id="1060" r:id="rId13"/>
    <p:sldId id="1061" r:id="rId14"/>
    <p:sldId id="1062" r:id="rId15"/>
    <p:sldId id="1063" r:id="rId16"/>
    <p:sldId id="1064" r:id="rId17"/>
    <p:sldId id="1065" r:id="rId18"/>
    <p:sldId id="1068" r:id="rId19"/>
    <p:sldId id="1070" r:id="rId20"/>
    <p:sldId id="1072" r:id="rId21"/>
    <p:sldId id="1073" r:id="rId22"/>
    <p:sldId id="1074" r:id="rId23"/>
    <p:sldId id="1075" r:id="rId24"/>
    <p:sldId id="1086" r:id="rId25"/>
    <p:sldId id="1078" r:id="rId26"/>
    <p:sldId id="1080" r:id="rId27"/>
    <p:sldId id="1076" r:id="rId28"/>
    <p:sldId id="1077" r:id="rId29"/>
    <p:sldId id="1079" r:id="rId30"/>
    <p:sldId id="1081" r:id="rId31"/>
    <p:sldId id="1082" r:id="rId32"/>
    <p:sldId id="1083" r:id="rId33"/>
    <p:sldId id="1084" r:id="rId34"/>
    <p:sldId id="1085" r:id="rId35"/>
    <p:sldId id="1028" r:id="rId36"/>
    <p:sldId id="1029" r:id="rId37"/>
    <p:sldId id="1031" r:id="rId38"/>
    <p:sldId id="1033" r:id="rId39"/>
    <p:sldId id="1034" r:id="rId40"/>
    <p:sldId id="1035" r:id="rId41"/>
    <p:sldId id="1036" r:id="rId42"/>
    <p:sldId id="1039" r:id="rId43"/>
    <p:sldId id="1038" r:id="rId44"/>
    <p:sldId id="1040" r:id="rId45"/>
    <p:sldId id="1041" r:id="rId46"/>
    <p:sldId id="1042" r:id="rId47"/>
    <p:sldId id="1043" r:id="rId48"/>
    <p:sldId id="1044" r:id="rId49"/>
    <p:sldId id="1045" r:id="rId50"/>
    <p:sldId id="1046" r:id="rId51"/>
    <p:sldId id="1047" r:id="rId52"/>
    <p:sldId id="1048" r:id="rId53"/>
    <p:sldId id="1049" r:id="rId54"/>
    <p:sldId id="1050" r:id="rId55"/>
    <p:sldId id="1051" r:id="rId56"/>
    <p:sldId id="1052" r:id="rId57"/>
    <p:sldId id="1053" r:id="rId58"/>
    <p:sldId id="1054" r:id="rId59"/>
    <p:sldId id="1055" r:id="rId60"/>
    <p:sldId id="1056" r:id="rId61"/>
    <p:sldId id="1057" r:id="rId62"/>
    <p:sldId id="997" r:id="rId6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8D03"/>
    <a:srgbClr val="F8A928"/>
    <a:srgbClr val="E38F07"/>
    <a:srgbClr val="BB8409"/>
    <a:srgbClr val="EE8012"/>
    <a:srgbClr val="E46C0A"/>
    <a:srgbClr val="976A07"/>
    <a:srgbClr val="0033CC"/>
    <a:srgbClr val="0066FF"/>
    <a:srgbClr val="33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929" autoAdjust="0"/>
    <p:restoredTop sz="86323" autoAdjust="0"/>
  </p:normalViewPr>
  <p:slideViewPr>
    <p:cSldViewPr>
      <p:cViewPr>
        <p:scale>
          <a:sx n="100" d="100"/>
          <a:sy n="100" d="100"/>
        </p:scale>
        <p:origin x="-116" y="-96"/>
      </p:cViewPr>
      <p:guideLst>
        <p:guide orient="horz" pos="2160"/>
        <p:guide pos="2880"/>
      </p:guideLst>
    </p:cSldViewPr>
  </p:slideViewPr>
  <p:notesTextViewPr>
    <p:cViewPr>
      <p:scale>
        <a:sx n="3" d="2"/>
        <a:sy n="3" d="2"/>
      </p:scale>
      <p:origin x="0" y="0"/>
    </p:cViewPr>
  </p:notesTextViewPr>
  <p:sorterViewPr>
    <p:cViewPr>
      <p:scale>
        <a:sx n="90" d="100"/>
        <a:sy n="90" d="100"/>
      </p:scale>
      <p:origin x="0" y="0"/>
    </p:cViewPr>
  </p:sorterViewPr>
  <p:notesViewPr>
    <p:cSldViewPr snapToGrid="0" snapToObjects="1">
      <p:cViewPr varScale="1">
        <p:scale>
          <a:sx n="90" d="100"/>
          <a:sy n="90" d="100"/>
        </p:scale>
        <p:origin x="-4624" y="-11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F8295DB-E4F0-4F27-91F3-8ACBD5966ED1}" type="datetime1">
              <a:rPr lang="en-US" sz="900" smtClean="0">
                <a:latin typeface="Gill Sans"/>
              </a:rPr>
              <a:t>8/28/2020</a:t>
            </a:fld>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dirty="0" smtClean="0">
                <a:latin typeface="Calibri (Body)"/>
                <a:cs typeface="Calibri (Body)"/>
              </a:rPr>
              <a:t>INSERT YOUR THEME HERE</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val="3249423277"/>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dirty="0" smtClean="0"/>
              <a:t>DEPARTMENT OF ARTS AND CULTURE</a:t>
            </a:r>
            <a:endParaRPr lang="en-US"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95738C4B-68CB-46B0-879B-545F56EFC71E}" type="datetime1">
              <a:rPr lang="en-US" smtClean="0"/>
              <a:t>8/28/2020</a:t>
            </a:fld>
            <a:endParaRPr lang="en-US"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dirty="0"/>
          </a:p>
        </p:txBody>
      </p:sp>
    </p:spTree>
    <p:extLst>
      <p:ext uri="{BB962C8B-B14F-4D97-AF65-F5344CB8AC3E}">
        <p14:creationId xmlns:p14="http://schemas.microsoft.com/office/powerpoint/2010/main" val="607759351"/>
      </p:ext>
    </p:extLst>
  </p:cSld>
  <p:clrMap bg1="lt1" tx1="dk1" bg2="lt2" tx2="dk2" accent1="accent1" accent2="accent2" accent3="accent3" accent4="accent4" accent5="accent5" accent6="accent6" hlink="hlink" folHlink="folHlink"/>
  <p:hf ftr="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1C7D19D1-107F-4BCB-8C8A-33496D2D7519}"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Tree>
    <p:extLst>
      <p:ext uri="{BB962C8B-B14F-4D97-AF65-F5344CB8AC3E}">
        <p14:creationId xmlns:p14="http://schemas.microsoft.com/office/powerpoint/2010/main" val="16194651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CF752522-93E5-4BB2-8A70-2AFF7B16E0C8}" type="slidenum">
              <a:rPr lang="en-ZA" smtClean="0"/>
              <a:t>49</a:t>
            </a:fld>
            <a:endParaRPr lang="en-ZA" dirty="0"/>
          </a:p>
        </p:txBody>
      </p:sp>
    </p:spTree>
    <p:extLst>
      <p:ext uri="{BB962C8B-B14F-4D97-AF65-F5344CB8AC3E}">
        <p14:creationId xmlns:p14="http://schemas.microsoft.com/office/powerpoint/2010/main" val="3076745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5D0F5EFD-FC75-4B3C-BD95-4612F42A3D6C}"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61</a:t>
            </a:fld>
            <a:endParaRPr lang="en-US" dirty="0"/>
          </a:p>
        </p:txBody>
      </p:sp>
    </p:spTree>
    <p:extLst>
      <p:ext uri="{BB962C8B-B14F-4D97-AF65-F5344CB8AC3E}">
        <p14:creationId xmlns:p14="http://schemas.microsoft.com/office/powerpoint/2010/main" val="4146819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3C0761A1-0A6F-46FF-9FE0-3356417F9405}" type="datetime1">
              <a:rPr lang="en-US" smtClean="0"/>
              <a:t>9/1/2020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6</a:t>
            </a:fld>
            <a:endParaRPr lang="en-US" dirty="0"/>
          </a:p>
        </p:txBody>
      </p:sp>
    </p:spTree>
    <p:extLst>
      <p:ext uri="{BB962C8B-B14F-4D97-AF65-F5344CB8AC3E}">
        <p14:creationId xmlns:p14="http://schemas.microsoft.com/office/powerpoint/2010/main" val="29820283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73C83A51-20DB-420A-A31E-435FD28831BC}"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9</a:t>
            </a:fld>
            <a:endParaRPr lang="en-US" dirty="0"/>
          </a:p>
        </p:txBody>
      </p:sp>
    </p:spTree>
    <p:extLst>
      <p:ext uri="{BB962C8B-B14F-4D97-AF65-F5344CB8AC3E}">
        <p14:creationId xmlns:p14="http://schemas.microsoft.com/office/powerpoint/2010/main" val="805185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92EC1C7-4882-4D4C-A0F6-6CEA5BECE901}" type="datetime1">
              <a:rPr lang="en-US" smtClean="0"/>
              <a:t>9/2/2020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33</a:t>
            </a:fld>
            <a:endParaRPr lang="en-US" dirty="0"/>
          </a:p>
        </p:txBody>
      </p:sp>
    </p:spTree>
    <p:extLst>
      <p:ext uri="{BB962C8B-B14F-4D97-AF65-F5344CB8AC3E}">
        <p14:creationId xmlns:p14="http://schemas.microsoft.com/office/powerpoint/2010/main" val="3362061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95738C4B-68CB-46B0-879B-545F56EFC71E}"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36</a:t>
            </a:fld>
            <a:endParaRPr lang="en-US" dirty="0"/>
          </a:p>
        </p:txBody>
      </p:sp>
    </p:spTree>
    <p:extLst>
      <p:ext uri="{BB962C8B-B14F-4D97-AF65-F5344CB8AC3E}">
        <p14:creationId xmlns:p14="http://schemas.microsoft.com/office/powerpoint/2010/main" val="771395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95738C4B-68CB-46B0-879B-545F56EFC71E}"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39</a:t>
            </a:fld>
            <a:endParaRPr lang="en-US" dirty="0"/>
          </a:p>
        </p:txBody>
      </p:sp>
    </p:spTree>
    <p:extLst>
      <p:ext uri="{BB962C8B-B14F-4D97-AF65-F5344CB8AC3E}">
        <p14:creationId xmlns:p14="http://schemas.microsoft.com/office/powerpoint/2010/main" val="30283062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95738C4B-68CB-46B0-879B-545F56EFC71E}"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41</a:t>
            </a:fld>
            <a:endParaRPr lang="en-US" dirty="0"/>
          </a:p>
        </p:txBody>
      </p:sp>
    </p:spTree>
    <p:extLst>
      <p:ext uri="{BB962C8B-B14F-4D97-AF65-F5344CB8AC3E}">
        <p14:creationId xmlns:p14="http://schemas.microsoft.com/office/powerpoint/2010/main" val="36099589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95738C4B-68CB-46B0-879B-545F56EFC71E}"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45</a:t>
            </a:fld>
            <a:endParaRPr lang="en-US" dirty="0"/>
          </a:p>
        </p:txBody>
      </p:sp>
    </p:spTree>
    <p:extLst>
      <p:ext uri="{BB962C8B-B14F-4D97-AF65-F5344CB8AC3E}">
        <p14:creationId xmlns:p14="http://schemas.microsoft.com/office/powerpoint/2010/main" val="3420209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95738C4B-68CB-46B0-879B-545F56EFC71E}" type="datetime1">
              <a:rPr lang="en-US" smtClean="0"/>
              <a:t>8/28/2020</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48</a:t>
            </a:fld>
            <a:endParaRPr lang="en-US" dirty="0"/>
          </a:p>
        </p:txBody>
      </p:sp>
    </p:spTree>
    <p:extLst>
      <p:ext uri="{BB962C8B-B14F-4D97-AF65-F5344CB8AC3E}">
        <p14:creationId xmlns:p14="http://schemas.microsoft.com/office/powerpoint/2010/main" val="31681311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1026"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51520" y="476672"/>
            <a:ext cx="3131766" cy="11929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280284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2" descr="C:\Users\bingo\Desktop\banzi\DSAC\Sport%2c Art and Culture Logo_CMYK.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16396" y="5847461"/>
            <a:ext cx="2079340" cy="792088"/>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userDrawn="1"/>
        </p:nvSpPr>
        <p:spPr>
          <a:xfrm>
            <a:off x="0" y="6583362"/>
            <a:ext cx="9144000" cy="112374"/>
          </a:xfrm>
          <a:prstGeom prst="rect">
            <a:avLst/>
          </a:prstGeom>
          <a:solidFill>
            <a:srgbClr val="F5981B"/>
          </a:solidFill>
          <a:ln>
            <a:noFill/>
          </a:ln>
        </p:spPr>
        <p:style>
          <a:lnRef idx="3">
            <a:schemeClr val="lt1"/>
          </a:lnRef>
          <a:fillRef idx="1">
            <a:schemeClr val="accent2"/>
          </a:fillRef>
          <a:effectRef idx="1">
            <a:schemeClr val="accent2"/>
          </a:effectRef>
          <a:fontRef idx="minor">
            <a:schemeClr val="lt1"/>
          </a:fontRef>
        </p:style>
        <p:txBody>
          <a:bodyPr rtlCol="0" anchor="ctr"/>
          <a:lstStyle/>
          <a:p>
            <a:pPr algn="ctr"/>
            <a:endParaRPr lang="en-US" dirty="0">
              <a:solidFill>
                <a:srgbClr val="F5981B"/>
              </a:solidFill>
            </a:endParaRPr>
          </a:p>
        </p:txBody>
      </p:sp>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Slide Number Placeholder 5"/>
          <p:cNvSpPr>
            <a:spLocks noGrp="1"/>
          </p:cNvSpPr>
          <p:nvPr>
            <p:ph type="sldNum" sz="quarter" idx="4"/>
          </p:nvPr>
        </p:nvSpPr>
        <p:spPr>
          <a:xfrm>
            <a:off x="8172400" y="6172200"/>
            <a:ext cx="5144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2715034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9006038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553679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40476791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0645187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3121261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6180671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337882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algn="r">
              <a:defRPr/>
            </a:pPr>
            <a:fld id="{427DFB86-66F3-4CD9-A537-2F823ECCABA8}" type="slidenum">
              <a:rPr lang="en-ZA" sz="1050" b="1" smtClean="0">
                <a:solidFill>
                  <a:prstClr val="white"/>
                </a:solidFill>
                <a:latin typeface="Verdana" pitchFamily="34" charset="0"/>
              </a:rPr>
              <a:pPr algn="r">
                <a:defRPr/>
              </a:pPr>
              <a:t>‹#›</a:t>
            </a:fld>
            <a:endParaRPr lang="en-ZA" sz="1050" b="1" dirty="0">
              <a:solidFill>
                <a:prstClr val="white"/>
              </a:solidFill>
              <a:latin typeface="Verdana" pitchFamily="34" charset="0"/>
            </a:endParaRPr>
          </a:p>
        </p:txBody>
      </p:sp>
    </p:spTree>
    <p:extLst>
      <p:ext uri="{BB962C8B-B14F-4D97-AF65-F5344CB8AC3E}">
        <p14:creationId xmlns:p14="http://schemas.microsoft.com/office/powerpoint/2010/main" val="3496746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2A39C86F-EE66-48F2-A4DE-45F67DC3E0C4}" type="datetime1">
              <a:rPr lang="en-US" smtClean="0"/>
              <a:t>8/28/2020</a:t>
            </a:fld>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userDrawn="1"/>
        </p:nvPicPr>
        <p:blipFill>
          <a:blip r:embed="rId12"/>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fld id="{3CA7BB69-E4D9-44AA-9C57-11F1DAE6B77E}" type="datetime1">
              <a:rPr lang="en-US" smtClean="0">
                <a:solidFill>
                  <a:prstClr val="white"/>
                </a:solidFill>
              </a:rPr>
              <a:t>8/28/2020</a:t>
            </a:fld>
            <a:endParaRPr lang="en-ZA" dirty="0">
              <a:solidFill>
                <a:prstClr val="white"/>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solidFill>
                <a:prstClr val="white"/>
              </a:solidFill>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extLst>
      <p:ext uri="{BB962C8B-B14F-4D97-AF65-F5344CB8AC3E}">
        <p14:creationId xmlns:p14="http://schemas.microsoft.com/office/powerpoint/2010/main" val="2306088828"/>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hf hdr="0" ftr="0"/>
  <p:txStyles>
    <p:titleStyle>
      <a:lvl1pPr algn="l" defTabSz="914400" rtl="0" eaLnBrk="1" latinLnBrk="0" hangingPunct="1">
        <a:spcBef>
          <a:spcPct val="0"/>
        </a:spcBef>
        <a:buNone/>
        <a:defRPr sz="3600" b="1" kern="1200">
          <a:solidFill>
            <a:srgbClr val="F5981B"/>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F5981B"/>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F5981B"/>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hyperlink" Target="https://www.publicknowledge.org/files/TPP%20Econ%20Presentation.pdf" TargetMode="Externa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3200400"/>
            <a:ext cx="8316265" cy="721140"/>
          </a:xfrm>
        </p:spPr>
        <p:txBody>
          <a:bodyPr>
            <a:normAutofit/>
          </a:bodyPr>
          <a:lstStyle/>
          <a:p>
            <a:pPr algn="ctr"/>
            <a:r>
              <a:rPr lang="en-ZA" dirty="0" smtClean="0"/>
              <a:t>PRESENTATION</a:t>
            </a:r>
            <a:endParaRPr lang="en-ZA" dirty="0"/>
          </a:p>
        </p:txBody>
      </p:sp>
      <p:sp>
        <p:nvSpPr>
          <p:cNvPr id="3" name="Subtitle 2"/>
          <p:cNvSpPr>
            <a:spLocks noGrp="1"/>
          </p:cNvSpPr>
          <p:nvPr>
            <p:ph type="subTitle" idx="1"/>
          </p:nvPr>
        </p:nvSpPr>
        <p:spPr>
          <a:xfrm>
            <a:off x="395536" y="3645024"/>
            <a:ext cx="8252218" cy="994276"/>
          </a:xfrm>
        </p:spPr>
        <p:txBody>
          <a:bodyPr>
            <a:normAutofit/>
          </a:bodyPr>
          <a:lstStyle/>
          <a:p>
            <a:pPr algn="ctr"/>
            <a:endParaRPr lang="en-ZA" dirty="0" smtClean="0"/>
          </a:p>
          <a:p>
            <a:pPr algn="ctr"/>
            <a:r>
              <a:rPr lang="en-ZA" dirty="0" smtClean="0"/>
              <a:t>COPYRIGHT AMENDMENT BILL &amp; PERFROMERS PROTECTION BILL</a:t>
            </a:r>
            <a:endParaRPr lang="en-ZA" dirty="0"/>
          </a:p>
        </p:txBody>
      </p:sp>
      <p:sp>
        <p:nvSpPr>
          <p:cNvPr id="11" name="Rectangle 10"/>
          <p:cNvSpPr/>
          <p:nvPr/>
        </p:nvSpPr>
        <p:spPr>
          <a:xfrm>
            <a:off x="3111180" y="4639300"/>
            <a:ext cx="5587246" cy="523220"/>
          </a:xfrm>
          <a:prstGeom prst="rect">
            <a:avLst/>
          </a:prstGeom>
        </p:spPr>
        <p:txBody>
          <a:bodyPr wrap="square">
            <a:noAutofit/>
          </a:bodyPr>
          <a:lstStyle/>
          <a:p>
            <a:pPr>
              <a:spcAft>
                <a:spcPts val="600"/>
              </a:spcAft>
            </a:pPr>
            <a:r>
              <a:rPr lang="en-US" sz="1400" dirty="0" smtClean="0">
                <a:solidFill>
                  <a:srgbClr val="F5981B"/>
                </a:solidFill>
                <a:latin typeface="Arial"/>
                <a:cs typeface="Arial"/>
              </a:rPr>
              <a:t>Presented by: </a:t>
            </a:r>
            <a:r>
              <a:rPr lang="en-US" sz="1400" dirty="0" smtClean="0">
                <a:solidFill>
                  <a:srgbClr val="F5981B"/>
                </a:solidFill>
                <a:latin typeface="Arial"/>
                <a:cs typeface="Arial"/>
              </a:rPr>
              <a:t>	</a:t>
            </a:r>
            <a:r>
              <a:rPr lang="en-US" sz="1400" dirty="0" smtClean="0">
                <a:solidFill>
                  <a:srgbClr val="F5981B"/>
                </a:solidFill>
                <a:latin typeface="Arial"/>
                <a:cs typeface="Arial"/>
              </a:rPr>
              <a:t>VUSUMUZI MKHIZE</a:t>
            </a:r>
            <a:endParaRPr lang="en-US" sz="1400" dirty="0" smtClean="0">
              <a:solidFill>
                <a:srgbClr val="F5981B"/>
              </a:solidFill>
              <a:latin typeface="Arial"/>
              <a:cs typeface="Arial"/>
            </a:endParaRPr>
          </a:p>
          <a:p>
            <a:pPr>
              <a:spcAft>
                <a:spcPts val="600"/>
              </a:spcAft>
            </a:pPr>
            <a:r>
              <a:rPr lang="en-US" sz="1400" dirty="0" smtClean="0">
                <a:solidFill>
                  <a:srgbClr val="F5981B"/>
                </a:solidFill>
                <a:latin typeface="Arial"/>
                <a:cs typeface="Arial"/>
              </a:rPr>
              <a:t>DSAC: 		DIRECTOR GENERAL</a:t>
            </a:r>
          </a:p>
          <a:p>
            <a:pPr>
              <a:spcAft>
                <a:spcPts val="600"/>
              </a:spcAft>
            </a:pPr>
            <a:r>
              <a:rPr lang="en-US" sz="1400" dirty="0" smtClean="0">
                <a:solidFill>
                  <a:srgbClr val="F5981B"/>
                </a:solidFill>
                <a:latin typeface="Arial"/>
                <a:cs typeface="Arial"/>
              </a:rPr>
              <a:t>DATE: 		4 SEPTEMBER 2020 </a:t>
            </a:r>
            <a:endParaRPr lang="en-ZA" sz="1400" dirty="0">
              <a:solidFill>
                <a:srgbClr val="F5981B"/>
              </a:solidFill>
              <a:latin typeface="Arial"/>
              <a:cs typeface="Arial"/>
            </a:endParaRPr>
          </a:p>
        </p:txBody>
      </p:sp>
    </p:spTree>
    <p:extLst>
      <p:ext uri="{BB962C8B-B14F-4D97-AF65-F5344CB8AC3E}">
        <p14:creationId xmlns:p14="http://schemas.microsoft.com/office/powerpoint/2010/main" val="21679113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04664"/>
            <a:ext cx="8229600" cy="648072"/>
          </a:xfrm>
        </p:spPr>
        <p:txBody>
          <a:bodyPr>
            <a:normAutofit/>
          </a:bodyPr>
          <a:lstStyle/>
          <a:p>
            <a:pPr algn="ctr"/>
            <a:r>
              <a:rPr lang="en-US" sz="2400" dirty="0" smtClean="0"/>
              <a:t>KEY </a:t>
            </a:r>
            <a:r>
              <a:rPr lang="en-US" sz="2400" dirty="0" smtClean="0">
                <a:solidFill>
                  <a:srgbClr val="FF0000"/>
                </a:solidFill>
              </a:rPr>
              <a:t>HIGHLIGHTS/PROVISIONS</a:t>
            </a:r>
            <a:r>
              <a:rPr lang="en-US" sz="2400" dirty="0" smtClean="0"/>
              <a:t> OF THE BILLS </a:t>
            </a:r>
            <a:endParaRPr lang="en-US" sz="2400" dirty="0"/>
          </a:p>
        </p:txBody>
      </p:sp>
      <p:sp>
        <p:nvSpPr>
          <p:cNvPr id="3" name="Content Placeholder 2"/>
          <p:cNvSpPr>
            <a:spLocks noGrp="1"/>
          </p:cNvSpPr>
          <p:nvPr>
            <p:ph idx="1"/>
          </p:nvPr>
        </p:nvSpPr>
        <p:spPr>
          <a:xfrm>
            <a:off x="457200" y="1268760"/>
            <a:ext cx="8077200" cy="4674841"/>
          </a:xfrm>
        </p:spPr>
        <p:txBody>
          <a:bodyPr>
            <a:normAutofit fontScale="77500" lnSpcReduction="20000"/>
          </a:bodyPr>
          <a:lstStyle/>
          <a:p>
            <a:pPr algn="just"/>
            <a:r>
              <a:rPr lang="en-ZA" sz="2000" dirty="0">
                <a:solidFill>
                  <a:srgbClr val="FF0000"/>
                </a:solidFill>
                <a:latin typeface="Arial" panose="020B0604020202020204" pitchFamily="34" charset="0"/>
                <a:cs typeface="Arial" panose="020B0604020202020204" pitchFamily="34" charset="0"/>
              </a:rPr>
              <a:t>Recordal and reporting </a:t>
            </a:r>
            <a:r>
              <a:rPr lang="en-ZA" sz="2000" dirty="0">
                <a:latin typeface="Arial" panose="020B0604020202020204" pitchFamily="34" charset="0"/>
                <a:cs typeface="Arial" panose="020B0604020202020204" pitchFamily="34" charset="0"/>
              </a:rPr>
              <a:t>for royalty </a:t>
            </a:r>
            <a:r>
              <a:rPr lang="en-ZA" sz="2000" dirty="0" smtClean="0">
                <a:latin typeface="Arial" panose="020B0604020202020204" pitchFamily="34" charset="0"/>
                <a:cs typeface="Arial" panose="020B0604020202020204" pitchFamily="34" charset="0"/>
              </a:rPr>
              <a:t>determination – to ensure effective and efficient royalty collection </a:t>
            </a:r>
            <a:endParaRPr lang="en-ZA" sz="2000" dirty="0">
              <a:latin typeface="Arial" panose="020B0604020202020204" pitchFamily="34" charset="0"/>
              <a:cs typeface="Arial" panose="020B0604020202020204" pitchFamily="34" charset="0"/>
            </a:endParaRPr>
          </a:p>
          <a:p>
            <a:pPr algn="just"/>
            <a:r>
              <a:rPr lang="en-US" sz="2000" dirty="0" smtClean="0">
                <a:solidFill>
                  <a:srgbClr val="FF0000"/>
                </a:solidFill>
                <a:latin typeface="Arial" panose="020B0604020202020204" pitchFamily="34" charset="0"/>
                <a:cs typeface="Arial" panose="020B0604020202020204" pitchFamily="34" charset="0"/>
              </a:rPr>
              <a:t>Accreditation and regulation </a:t>
            </a:r>
            <a:r>
              <a:rPr lang="en-US" sz="2000" dirty="0">
                <a:solidFill>
                  <a:srgbClr val="FF0000"/>
                </a:solidFill>
                <a:latin typeface="Arial" panose="020B0604020202020204" pitchFamily="34" charset="0"/>
                <a:cs typeface="Arial" panose="020B0604020202020204" pitchFamily="34" charset="0"/>
              </a:rPr>
              <a:t>of collecting </a:t>
            </a:r>
            <a:r>
              <a:rPr lang="en-US" sz="2000" dirty="0" smtClean="0">
                <a:solidFill>
                  <a:srgbClr val="FF0000"/>
                </a:solidFill>
                <a:latin typeface="Arial" panose="020B0604020202020204" pitchFamily="34" charset="0"/>
                <a:cs typeface="Arial" panose="020B0604020202020204" pitchFamily="34" charset="0"/>
              </a:rPr>
              <a:t>societies </a:t>
            </a:r>
            <a:r>
              <a:rPr lang="en-US" sz="2000" dirty="0" smtClean="0">
                <a:latin typeface="Arial" panose="020B0604020202020204" pitchFamily="34" charset="0"/>
                <a:cs typeface="Arial" panose="020B0604020202020204" pitchFamily="34" charset="0"/>
              </a:rPr>
              <a:t>– to ensure effective and efficient royalty distribution system</a:t>
            </a:r>
            <a:endParaRPr lang="en-US" sz="2000" dirty="0">
              <a:latin typeface="Arial" panose="020B0604020202020204" pitchFamily="34" charset="0"/>
              <a:cs typeface="Arial" panose="020B0604020202020204" pitchFamily="34" charset="0"/>
            </a:endParaRPr>
          </a:p>
          <a:p>
            <a:pPr algn="just"/>
            <a:r>
              <a:rPr lang="en-US" sz="2000" dirty="0" smtClean="0">
                <a:solidFill>
                  <a:srgbClr val="FF0000"/>
                </a:solidFill>
                <a:latin typeface="Arial" panose="020B0604020202020204" pitchFamily="34" charset="0"/>
                <a:cs typeface="Arial" panose="020B0604020202020204" pitchFamily="34" charset="0"/>
              </a:rPr>
              <a:t>Equitable Royalties sharing </a:t>
            </a:r>
            <a:r>
              <a:rPr lang="en-ZA" sz="2000" dirty="0" smtClean="0">
                <a:latin typeface="Arial" panose="020B0604020202020204" pitchFamily="34" charset="0"/>
                <a:cs typeface="Arial" panose="020B0604020202020204" pitchFamily="34" charset="0"/>
              </a:rPr>
              <a:t>between </a:t>
            </a:r>
            <a:r>
              <a:rPr lang="en-ZA" sz="2000" dirty="0">
                <a:latin typeface="Arial" panose="020B0604020202020204" pitchFamily="34" charset="0"/>
                <a:cs typeface="Arial" panose="020B0604020202020204" pitchFamily="34" charset="0"/>
              </a:rPr>
              <a:t>the owner of the copyright, </a:t>
            </a:r>
            <a:r>
              <a:rPr lang="en-ZA" sz="2000" dirty="0" smtClean="0">
                <a:latin typeface="Arial" panose="020B0604020202020204" pitchFamily="34" charset="0"/>
                <a:cs typeface="Arial" panose="020B0604020202020204" pitchFamily="34" charset="0"/>
              </a:rPr>
              <a:t>content creators, indigenous </a:t>
            </a:r>
            <a:r>
              <a:rPr lang="en-ZA" sz="2000" dirty="0">
                <a:latin typeface="Arial" panose="020B0604020202020204" pitchFamily="34" charset="0"/>
                <a:cs typeface="Arial" panose="020B0604020202020204" pitchFamily="34" charset="0"/>
              </a:rPr>
              <a:t>community </a:t>
            </a:r>
            <a:r>
              <a:rPr lang="en-ZA" sz="2000" dirty="0" smtClean="0">
                <a:latin typeface="Arial" panose="020B0604020202020204" pitchFamily="34" charset="0"/>
                <a:cs typeface="Arial" panose="020B0604020202020204" pitchFamily="34" charset="0"/>
              </a:rPr>
              <a:t>- subject </a:t>
            </a:r>
            <a:r>
              <a:rPr lang="en-ZA" sz="2000" dirty="0">
                <a:latin typeface="Arial" panose="020B0604020202020204" pitchFamily="34" charset="0"/>
                <a:cs typeface="Arial" panose="020B0604020202020204" pitchFamily="34" charset="0"/>
              </a:rPr>
              <a:t>to the agreement to the </a:t>
            </a:r>
            <a:r>
              <a:rPr lang="en-ZA" sz="2000" dirty="0" smtClean="0">
                <a:latin typeface="Arial" panose="020B0604020202020204" pitchFamily="34" charset="0"/>
                <a:cs typeface="Arial" panose="020B0604020202020204" pitchFamily="34" charset="0"/>
              </a:rPr>
              <a:t>contrary; performer</a:t>
            </a:r>
            <a:endParaRPr lang="en-ZA" sz="2000" dirty="0">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Commissioned works, with more protection for </a:t>
            </a:r>
            <a:r>
              <a:rPr lang="en-US" sz="2000" dirty="0" smtClean="0">
                <a:latin typeface="Arial" panose="020B0604020202020204" pitchFamily="34" charset="0"/>
                <a:cs typeface="Arial" panose="020B0604020202020204" pitchFamily="34" charset="0"/>
              </a:rPr>
              <a:t>authors to </a:t>
            </a:r>
            <a:r>
              <a:rPr lang="en-US" sz="2000" dirty="0" smtClean="0">
                <a:solidFill>
                  <a:srgbClr val="FF0000"/>
                </a:solidFill>
                <a:latin typeface="Arial" panose="020B0604020202020204" pitchFamily="34" charset="0"/>
                <a:cs typeface="Arial" panose="020B0604020202020204" pitchFamily="34" charset="0"/>
              </a:rPr>
              <a:t>combat unfair overexploitation of work</a:t>
            </a:r>
            <a:r>
              <a:rPr lang="en-US" sz="2000" dirty="0" smtClean="0">
                <a:latin typeface="Arial" panose="020B0604020202020204" pitchFamily="34" charset="0"/>
                <a:cs typeface="Arial" panose="020B0604020202020204" pitchFamily="34" charset="0"/>
              </a:rPr>
              <a:t>;</a:t>
            </a:r>
          </a:p>
          <a:p>
            <a:pPr algn="just"/>
            <a:r>
              <a:rPr lang="en-US" sz="2000" dirty="0" smtClean="0">
                <a:latin typeface="Arial" panose="020B0604020202020204" pitchFamily="34" charset="0"/>
                <a:cs typeface="Arial" panose="020B0604020202020204" pitchFamily="34" charset="0"/>
              </a:rPr>
              <a:t>Assignment – provide protection for creators to close the gaps that comes with Freedom of Trade; </a:t>
            </a:r>
          </a:p>
          <a:p>
            <a:pPr algn="just"/>
            <a:r>
              <a:rPr lang="en-US" sz="2000" dirty="0" smtClean="0">
                <a:latin typeface="Arial" panose="020B0604020202020204" pitchFamily="34" charset="0"/>
                <a:cs typeface="Arial" panose="020B0604020202020204" pitchFamily="34" charset="0"/>
              </a:rPr>
              <a:t>Flexible exceptions to create </a:t>
            </a:r>
            <a:r>
              <a:rPr lang="en-US" sz="2000" u="sng" dirty="0" smtClean="0">
                <a:solidFill>
                  <a:srgbClr val="FF0000"/>
                </a:solidFill>
                <a:latin typeface="Arial" panose="020B0604020202020204" pitchFamily="34" charset="0"/>
                <a:cs typeface="Arial" panose="020B0604020202020204" pitchFamily="34" charset="0"/>
              </a:rPr>
              <a:t>reasonable</a:t>
            </a:r>
            <a:r>
              <a:rPr lang="en-US" sz="2000" dirty="0" smtClean="0">
                <a:latin typeface="Arial" panose="020B0604020202020204" pitchFamily="34" charset="0"/>
                <a:cs typeface="Arial" panose="020B0604020202020204" pitchFamily="34" charset="0"/>
              </a:rPr>
              <a:t> access to materials without seeking permission, including </a:t>
            </a:r>
            <a:r>
              <a:rPr lang="en-US" sz="2000" dirty="0">
                <a:latin typeface="Arial" panose="020B0604020202020204" pitchFamily="34" charset="0"/>
                <a:cs typeface="Arial" panose="020B0604020202020204" pitchFamily="34" charset="0"/>
              </a:rPr>
              <a:t>Freedom of panorama </a:t>
            </a:r>
            <a:r>
              <a:rPr lang="en-ZA" sz="2000" dirty="0">
                <a:latin typeface="Arial" panose="020B0604020202020204" pitchFamily="34" charset="0"/>
                <a:cs typeface="Arial" panose="020B0604020202020204" pitchFamily="34" charset="0"/>
              </a:rPr>
              <a:t>and incidental use </a:t>
            </a:r>
            <a:r>
              <a:rPr lang="en-ZA" sz="2000" dirty="0" smtClean="0">
                <a:latin typeface="Arial" panose="020B0604020202020204" pitchFamily="34" charset="0"/>
                <a:cs typeface="Arial" panose="020B0604020202020204" pitchFamily="34" charset="0"/>
              </a:rPr>
              <a:t>exceptions</a:t>
            </a:r>
          </a:p>
          <a:p>
            <a:pPr algn="just"/>
            <a:r>
              <a:rPr lang="en-ZA" sz="2000" dirty="0" smtClean="0">
                <a:solidFill>
                  <a:srgbClr val="FF0000"/>
                </a:solidFill>
                <a:latin typeface="Arial" panose="020B0604020202020204" pitchFamily="34" charset="0"/>
                <a:cs typeface="Arial" panose="020B0604020202020204" pitchFamily="34" charset="0"/>
              </a:rPr>
              <a:t>Strengthen the protection </a:t>
            </a:r>
            <a:r>
              <a:rPr lang="en-ZA" sz="2000" dirty="0" smtClean="0">
                <a:latin typeface="Arial" panose="020B0604020202020204" pitchFamily="34" charset="0"/>
                <a:cs typeface="Arial" panose="020B0604020202020204" pitchFamily="34" charset="0"/>
              </a:rPr>
              <a:t>THROUGH Copyright Management Information (CMI) to enable identification of ownership and royalty distributions; </a:t>
            </a:r>
            <a:endParaRPr lang="en-ZA" sz="2000" dirty="0">
              <a:latin typeface="Arial" panose="020B0604020202020204" pitchFamily="34" charset="0"/>
              <a:cs typeface="Arial" panose="020B0604020202020204" pitchFamily="34" charset="0"/>
            </a:endParaRPr>
          </a:p>
          <a:p>
            <a:pPr algn="just"/>
            <a:r>
              <a:rPr lang="en-US" sz="2000" dirty="0" smtClean="0">
                <a:latin typeface="Arial" panose="020B0604020202020204" pitchFamily="34" charset="0"/>
                <a:cs typeface="Arial" panose="020B0604020202020204" pitchFamily="34" charset="0"/>
              </a:rPr>
              <a:t>Introduction of Technical Protection Measures (TPM) to </a:t>
            </a:r>
            <a:r>
              <a:rPr lang="en-US" sz="2000" dirty="0" smtClean="0">
                <a:solidFill>
                  <a:srgbClr val="FF0000"/>
                </a:solidFill>
                <a:latin typeface="Arial" panose="020B0604020202020204" pitchFamily="34" charset="0"/>
                <a:cs typeface="Arial" panose="020B0604020202020204" pitchFamily="34" charset="0"/>
              </a:rPr>
              <a:t>combat infringement of copyright</a:t>
            </a:r>
            <a:endParaRPr lang="en-US" sz="2000" dirty="0">
              <a:solidFill>
                <a:srgbClr val="FF0000"/>
              </a:solidFill>
              <a:latin typeface="Arial" panose="020B0604020202020204" pitchFamily="34" charset="0"/>
              <a:cs typeface="Arial" panose="020B0604020202020204" pitchFamily="34" charset="0"/>
            </a:endParaRPr>
          </a:p>
          <a:p>
            <a:pPr algn="just"/>
            <a:r>
              <a:rPr lang="en-US" sz="2000" dirty="0">
                <a:latin typeface="Arial" panose="020B0604020202020204" pitchFamily="34" charset="0"/>
                <a:cs typeface="Arial" panose="020B0604020202020204" pitchFamily="34" charset="0"/>
              </a:rPr>
              <a:t>Strengthening of the Copyright </a:t>
            </a:r>
            <a:r>
              <a:rPr lang="en-US" sz="2000" dirty="0" smtClean="0">
                <a:latin typeface="Arial" panose="020B0604020202020204" pitchFamily="34" charset="0"/>
                <a:cs typeface="Arial" panose="020B0604020202020204" pitchFamily="34" charset="0"/>
              </a:rPr>
              <a:t>Tribunal – as part of </a:t>
            </a:r>
            <a:r>
              <a:rPr lang="en-US" sz="2000" dirty="0" smtClean="0">
                <a:solidFill>
                  <a:srgbClr val="FF0000"/>
                </a:solidFill>
                <a:latin typeface="Arial" panose="020B0604020202020204" pitchFamily="34" charset="0"/>
                <a:cs typeface="Arial" panose="020B0604020202020204" pitchFamily="34" charset="0"/>
              </a:rPr>
              <a:t>dispute resolution mechanism </a:t>
            </a:r>
            <a:r>
              <a:rPr lang="en-US" sz="2000" dirty="0" smtClean="0">
                <a:latin typeface="Arial" panose="020B0604020202020204" pitchFamily="34" charset="0"/>
                <a:cs typeface="Arial" panose="020B0604020202020204" pitchFamily="34" charset="0"/>
              </a:rPr>
              <a:t>on all matters pertaining to copyrights; </a:t>
            </a:r>
            <a:endParaRPr lang="en-US" sz="2000" dirty="0">
              <a:latin typeface="Arial" panose="020B0604020202020204" pitchFamily="34" charset="0"/>
              <a:cs typeface="Arial" panose="020B0604020202020204" pitchFamily="34" charset="0"/>
            </a:endParaRPr>
          </a:p>
          <a:p>
            <a:pPr algn="just"/>
            <a:r>
              <a:rPr lang="en-US" sz="2000" dirty="0" smtClean="0">
                <a:solidFill>
                  <a:srgbClr val="FF0000"/>
                </a:solidFill>
                <a:latin typeface="Arial" panose="020B0604020202020204" pitchFamily="34" charset="0"/>
                <a:cs typeface="Arial" panose="020B0604020202020204" pitchFamily="34" charset="0"/>
              </a:rPr>
              <a:t>Extended  </a:t>
            </a:r>
            <a:r>
              <a:rPr lang="en-US" sz="2000" dirty="0">
                <a:solidFill>
                  <a:srgbClr val="FF0000"/>
                </a:solidFill>
                <a:latin typeface="Arial" panose="020B0604020202020204" pitchFamily="34" charset="0"/>
                <a:cs typeface="Arial" panose="020B0604020202020204" pitchFamily="34" charset="0"/>
              </a:rPr>
              <a:t>penalties </a:t>
            </a:r>
            <a:r>
              <a:rPr lang="en-US" sz="2000" dirty="0" smtClean="0">
                <a:latin typeface="Arial" panose="020B0604020202020204" pitchFamily="34" charset="0"/>
                <a:cs typeface="Arial" panose="020B0604020202020204" pitchFamily="34" charset="0"/>
              </a:rPr>
              <a:t>on matters relating to copyright infringements</a:t>
            </a:r>
            <a:endParaRPr lang="en-ZA" sz="2000" dirty="0">
              <a:latin typeface="Arial" panose="020B0604020202020204" pitchFamily="34" charset="0"/>
              <a:cs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4"/>
          </p:nvPr>
        </p:nvSpPr>
        <p:spPr/>
        <p:txBody>
          <a:bodyPr/>
          <a:lstStyle/>
          <a:p>
            <a:fld id="{7FE13697-3886-4C94-9EE4-6D60C253D12B}" type="slidenum">
              <a:rPr lang="en-ZA" smtClean="0"/>
              <a:t>10</a:t>
            </a:fld>
            <a:endParaRPr lang="en-ZA" dirty="0" smtClean="0"/>
          </a:p>
        </p:txBody>
      </p:sp>
    </p:spTree>
    <p:extLst>
      <p:ext uri="{BB962C8B-B14F-4D97-AF65-F5344CB8AC3E}">
        <p14:creationId xmlns:p14="http://schemas.microsoft.com/office/powerpoint/2010/main" val="470567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0928"/>
            <a:ext cx="8229600" cy="1728192"/>
          </a:xfrm>
        </p:spPr>
        <p:txBody>
          <a:bodyPr>
            <a:normAutofit/>
          </a:bodyPr>
          <a:lstStyle/>
          <a:p>
            <a:pPr algn="ctr"/>
            <a:r>
              <a:rPr lang="en-US" dirty="0" smtClean="0"/>
              <a:t/>
            </a:r>
            <a:br>
              <a:rPr lang="en-US" dirty="0" smtClean="0"/>
            </a:br>
            <a:r>
              <a:rPr lang="en-US" dirty="0" smtClean="0">
                <a:solidFill>
                  <a:srgbClr val="FF0000"/>
                </a:solidFill>
              </a:rPr>
              <a:t>STATUS OF BOTH THE BILLS</a:t>
            </a:r>
            <a:endParaRPr lang="en-US" dirty="0">
              <a:solidFill>
                <a:srgbClr val="FF0000"/>
              </a:solidFill>
            </a:endParaRPr>
          </a:p>
        </p:txBody>
      </p:sp>
      <p:sp>
        <p:nvSpPr>
          <p:cNvPr id="3" name="Slide Number Placeholder 2"/>
          <p:cNvSpPr>
            <a:spLocks noGrp="1"/>
          </p:cNvSpPr>
          <p:nvPr>
            <p:ph type="sldNum" sz="quarter" idx="4"/>
          </p:nvPr>
        </p:nvSpPr>
        <p:spPr/>
        <p:txBody>
          <a:bodyPr/>
          <a:lstStyle/>
          <a:p>
            <a:fld id="{C3F05E49-A3F6-4B6D-8184-92C43F85D147}" type="slidenum">
              <a:rPr lang="en-ZA" smtClean="0"/>
              <a:t>11</a:t>
            </a:fld>
            <a:endParaRPr lang="en-ZA" dirty="0" smtClean="0"/>
          </a:p>
        </p:txBody>
      </p:sp>
    </p:spTree>
    <p:extLst>
      <p:ext uri="{BB962C8B-B14F-4D97-AF65-F5344CB8AC3E}">
        <p14:creationId xmlns:p14="http://schemas.microsoft.com/office/powerpoint/2010/main" val="25953750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PRESIDENT REFERRAL &amp; RESERVATIONS</a:t>
            </a:r>
            <a:endParaRPr lang="en-US" sz="2400" dirty="0"/>
          </a:p>
        </p:txBody>
      </p:sp>
      <p:sp>
        <p:nvSpPr>
          <p:cNvPr id="3" name="Content Placeholder 2"/>
          <p:cNvSpPr>
            <a:spLocks noGrp="1"/>
          </p:cNvSpPr>
          <p:nvPr>
            <p:ph idx="1"/>
          </p:nvPr>
        </p:nvSpPr>
        <p:spPr>
          <a:xfrm>
            <a:off x="578768" y="1196752"/>
            <a:ext cx="7850832" cy="4343400"/>
          </a:xfrm>
        </p:spPr>
        <p:txBody>
          <a:bodyPr/>
          <a:lstStyle/>
          <a:p>
            <a:pPr marL="0" indent="0" algn="ctr">
              <a:buNone/>
            </a:pPr>
            <a:endParaRPr lang="en-US" dirty="0" smtClean="0"/>
          </a:p>
          <a:p>
            <a:pPr marL="0" indent="0" algn="ctr">
              <a:buNone/>
            </a:pPr>
            <a:r>
              <a:rPr lang="en-US" sz="3200" dirty="0" smtClean="0"/>
              <a:t>Procedural Matters</a:t>
            </a:r>
          </a:p>
          <a:p>
            <a:pPr marL="0" indent="0">
              <a:buNone/>
            </a:pPr>
            <a:endParaRPr lang="en-US" dirty="0" smtClean="0"/>
          </a:p>
          <a:p>
            <a:pPr algn="just"/>
            <a:r>
              <a:rPr lang="en-US" sz="2000" dirty="0" smtClean="0">
                <a:solidFill>
                  <a:srgbClr val="FF0000"/>
                </a:solidFill>
              </a:rPr>
              <a:t>Incorrect Tagging of the Bills </a:t>
            </a:r>
            <a:r>
              <a:rPr lang="en-US" sz="2000" dirty="0" smtClean="0"/>
              <a:t>– According to the President the Bills should be classified  under section 76 of the Constitution, not as section 75. The reason is that the contents of the Bills substantially affect matters listed in Schedule 4 of the Constitution such as cultural matters.</a:t>
            </a:r>
          </a:p>
          <a:p>
            <a:pPr algn="just"/>
            <a:r>
              <a:rPr lang="en-US" sz="2000" dirty="0" smtClean="0">
                <a:solidFill>
                  <a:srgbClr val="FF0000"/>
                </a:solidFill>
              </a:rPr>
              <a:t>Insufficient Public Consultation: </a:t>
            </a:r>
            <a:r>
              <a:rPr lang="en-US" sz="2000" dirty="0" smtClean="0">
                <a:solidFill>
                  <a:srgbClr val="EE8012"/>
                </a:solidFill>
              </a:rPr>
              <a:t>the President pointed out that substantial </a:t>
            </a:r>
            <a:r>
              <a:rPr lang="en-US" sz="2000" dirty="0" smtClean="0"/>
              <a:t>changes were made on Section 12 of the COPYRIGHT AMENDMENT BILL, this without sufficient consultation with the public. </a:t>
            </a:r>
            <a:endParaRPr lang="en-US" sz="2000" dirty="0"/>
          </a:p>
        </p:txBody>
      </p:sp>
      <p:sp>
        <p:nvSpPr>
          <p:cNvPr id="4" name="Slide Number Placeholder 3"/>
          <p:cNvSpPr>
            <a:spLocks noGrp="1"/>
          </p:cNvSpPr>
          <p:nvPr>
            <p:ph type="sldNum" sz="quarter" idx="4"/>
          </p:nvPr>
        </p:nvSpPr>
        <p:spPr/>
        <p:txBody>
          <a:bodyPr/>
          <a:lstStyle/>
          <a:p>
            <a:fld id="{F3CB61BA-2C0F-4D89-B5C0-FB746978EE1F}" type="slidenum">
              <a:rPr lang="en-ZA"/>
              <a:t>12</a:t>
            </a:fld>
            <a:endParaRPr lang="en-ZA" dirty="0" smtClean="0"/>
          </a:p>
        </p:txBody>
      </p:sp>
    </p:spTree>
    <p:extLst>
      <p:ext uri="{BB962C8B-B14F-4D97-AF65-F5344CB8AC3E}">
        <p14:creationId xmlns:p14="http://schemas.microsoft.com/office/powerpoint/2010/main" val="2880410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a:t>PRESIDENT REFERRAL &amp; RESERVATIONS</a:t>
            </a:r>
          </a:p>
        </p:txBody>
      </p:sp>
      <p:sp>
        <p:nvSpPr>
          <p:cNvPr id="3" name="Content Placeholder 2"/>
          <p:cNvSpPr>
            <a:spLocks noGrp="1"/>
          </p:cNvSpPr>
          <p:nvPr>
            <p:ph idx="1"/>
          </p:nvPr>
        </p:nvSpPr>
        <p:spPr>
          <a:xfrm>
            <a:off x="610580" y="1268760"/>
            <a:ext cx="7922840" cy="4968552"/>
          </a:xfrm>
        </p:spPr>
        <p:txBody>
          <a:bodyPr>
            <a:normAutofit fontScale="70000" lnSpcReduction="20000"/>
          </a:bodyPr>
          <a:lstStyle/>
          <a:p>
            <a:pPr marL="0" indent="0" algn="ctr">
              <a:buNone/>
            </a:pPr>
            <a:r>
              <a:rPr lang="en-US" dirty="0" smtClean="0"/>
              <a:t>Substantive Matters </a:t>
            </a:r>
          </a:p>
          <a:p>
            <a:pPr marL="0" indent="0" algn="just">
              <a:buNone/>
            </a:pPr>
            <a:endParaRPr lang="en-US" dirty="0" smtClean="0"/>
          </a:p>
          <a:p>
            <a:pPr algn="just"/>
            <a:r>
              <a:rPr lang="en-US" sz="1800" dirty="0" smtClean="0">
                <a:solidFill>
                  <a:srgbClr val="FF0000"/>
                </a:solidFill>
              </a:rPr>
              <a:t>Possible arbitrary deprivation of rights: </a:t>
            </a:r>
            <a:r>
              <a:rPr lang="en-ZA" sz="1800" i="1" dirty="0"/>
              <a:t>This are the clauses </a:t>
            </a:r>
            <a:r>
              <a:rPr lang="en-ZA" sz="1800" i="1" dirty="0" smtClean="0"/>
              <a:t>that talk to instances </a:t>
            </a:r>
            <a:r>
              <a:rPr lang="en-ZA" sz="1800" i="1" dirty="0"/>
              <a:t>where artists had in the past entered into unfair contractual </a:t>
            </a:r>
            <a:r>
              <a:rPr lang="en-ZA" sz="1800" i="1" dirty="0" smtClean="0"/>
              <a:t>arrangements. The </a:t>
            </a:r>
            <a:r>
              <a:rPr lang="en-ZA" sz="1800" i="1" dirty="0"/>
              <a:t>Bill make provision for </a:t>
            </a:r>
            <a:r>
              <a:rPr lang="en-ZA" sz="1800" i="1" dirty="0" smtClean="0"/>
              <a:t>restitution. </a:t>
            </a:r>
            <a:r>
              <a:rPr lang="en-ZA" sz="1800" dirty="0" smtClean="0"/>
              <a:t>The President raised a concern that </a:t>
            </a:r>
            <a:r>
              <a:rPr lang="en-US" sz="1800" dirty="0" smtClean="0">
                <a:solidFill>
                  <a:srgbClr val="EB8D03"/>
                </a:solidFill>
              </a:rPr>
              <a:t>“blanket application” of the retrospective clauses will result into arbitrary deprivation of property rights of the right holders (current owners), especially in instances were such artists were fairly compensated. </a:t>
            </a:r>
            <a:r>
              <a:rPr lang="en-US" sz="1800" dirty="0" smtClean="0">
                <a:solidFill>
                  <a:srgbClr val="FF0000"/>
                </a:solidFill>
              </a:rPr>
              <a:t>These clauses are bound to challenged for constitutional invalidity;</a:t>
            </a:r>
          </a:p>
          <a:p>
            <a:pPr algn="just"/>
            <a:r>
              <a:rPr lang="en-US" sz="1800" dirty="0" smtClean="0">
                <a:solidFill>
                  <a:srgbClr val="FF0000"/>
                </a:solidFill>
              </a:rPr>
              <a:t>Impermissible delegation of authority to the Minister: </a:t>
            </a:r>
            <a:r>
              <a:rPr lang="en-US" sz="1800" dirty="0" smtClean="0">
                <a:solidFill>
                  <a:srgbClr val="F8A928"/>
                </a:solidFill>
              </a:rPr>
              <a:t>The Bill makes provision for the Minister to </a:t>
            </a:r>
            <a:r>
              <a:rPr lang="en-US" sz="1800" u="sng" dirty="0" smtClean="0">
                <a:solidFill>
                  <a:srgbClr val="FF0000"/>
                </a:solidFill>
              </a:rPr>
              <a:t>conduct impact study and develop </a:t>
            </a:r>
            <a:r>
              <a:rPr lang="en-ZA" sz="1800" u="sng" dirty="0" smtClean="0">
                <a:solidFill>
                  <a:srgbClr val="FF0000"/>
                </a:solidFill>
              </a:rPr>
              <a:t>regulations </a:t>
            </a:r>
            <a:r>
              <a:rPr lang="en-ZA" sz="1800" dirty="0" smtClean="0">
                <a:solidFill>
                  <a:srgbClr val="F8A928"/>
                </a:solidFill>
              </a:rPr>
              <a:t>to effect the implementation of the abovementioned clauses. The President states that this could </a:t>
            </a:r>
            <a:r>
              <a:rPr lang="en-ZA" sz="1800" dirty="0">
                <a:solidFill>
                  <a:srgbClr val="F8A928"/>
                </a:solidFill>
              </a:rPr>
              <a:t>inter alia deprive content owners of their </a:t>
            </a:r>
            <a:r>
              <a:rPr lang="en-ZA" sz="1800" dirty="0" smtClean="0">
                <a:solidFill>
                  <a:srgbClr val="F8A928"/>
                </a:solidFill>
              </a:rPr>
              <a:t>property – thus constitute impermissible authority to the Minister;</a:t>
            </a:r>
          </a:p>
          <a:p>
            <a:pPr algn="just"/>
            <a:r>
              <a:rPr lang="en-ZA" sz="1800" dirty="0" smtClean="0">
                <a:solidFill>
                  <a:srgbClr val="FF0000"/>
                </a:solidFill>
              </a:rPr>
              <a:t>Arbitrary </a:t>
            </a:r>
            <a:r>
              <a:rPr lang="en-ZA" sz="1800" dirty="0">
                <a:solidFill>
                  <a:srgbClr val="FF0000"/>
                </a:solidFill>
              </a:rPr>
              <a:t>deprivation of property, right </a:t>
            </a:r>
            <a:r>
              <a:rPr lang="en-ZA" sz="1800" dirty="0" smtClean="0">
                <a:solidFill>
                  <a:srgbClr val="FF0000"/>
                </a:solidFill>
              </a:rPr>
              <a:t>to trade </a:t>
            </a:r>
            <a:r>
              <a:rPr lang="en-ZA" sz="1800" dirty="0">
                <a:solidFill>
                  <a:srgbClr val="FF0000"/>
                </a:solidFill>
              </a:rPr>
              <a:t>and </a:t>
            </a:r>
            <a:r>
              <a:rPr lang="en-ZA" sz="1800" dirty="0" smtClean="0">
                <a:solidFill>
                  <a:srgbClr val="FF0000"/>
                </a:solidFill>
              </a:rPr>
              <a:t>right to profession: </a:t>
            </a:r>
            <a:r>
              <a:rPr lang="en-ZA" sz="1800" dirty="0" smtClean="0"/>
              <a:t>The President states that Section 12 of the Bill that allows open ended access (Fair Use instead of Fair dealing) to copyright materials could amount  to deprivation of constitutional rights to property, trade and profession; </a:t>
            </a:r>
          </a:p>
          <a:p>
            <a:pPr algn="just"/>
            <a:r>
              <a:rPr lang="en-ZA" sz="1800" dirty="0" smtClean="0">
                <a:solidFill>
                  <a:srgbClr val="FF0000"/>
                </a:solidFill>
              </a:rPr>
              <a:t>Bills are not in </a:t>
            </a:r>
            <a:r>
              <a:rPr lang="en-ZA" sz="1800" dirty="0">
                <a:solidFill>
                  <a:srgbClr val="FF0000"/>
                </a:solidFill>
              </a:rPr>
              <a:t>compliance with International </a:t>
            </a:r>
            <a:r>
              <a:rPr lang="en-ZA" sz="1800" dirty="0" smtClean="0">
                <a:solidFill>
                  <a:srgbClr val="FF0000"/>
                </a:solidFill>
              </a:rPr>
              <a:t>Treaties</a:t>
            </a:r>
            <a:r>
              <a:rPr lang="en-ZA" sz="1800" dirty="0" smtClean="0"/>
              <a:t>, in particular the </a:t>
            </a:r>
            <a:r>
              <a:rPr lang="en-ZA" sz="1800" dirty="0"/>
              <a:t>three step </a:t>
            </a:r>
            <a:r>
              <a:rPr lang="en-ZA" sz="1800" dirty="0" smtClean="0"/>
              <a:t>test. The President raised reservation that Section 12  might be in contrast with the three step test in the WIPO &amp; WTO agreements. </a:t>
            </a:r>
            <a:r>
              <a:rPr lang="en-ZA" sz="1800" dirty="0"/>
              <a:t>The three step test allows uses of materials (i) </a:t>
            </a:r>
            <a:r>
              <a:rPr lang="en-ZA" sz="1800" i="1" dirty="0">
                <a:solidFill>
                  <a:srgbClr val="FF0000"/>
                </a:solidFill>
              </a:rPr>
              <a:t>in certain special cases</a:t>
            </a:r>
            <a:r>
              <a:rPr lang="en-ZA" sz="1800" i="1" dirty="0"/>
              <a:t>; (ii) </a:t>
            </a:r>
            <a:r>
              <a:rPr lang="en-ZA" sz="1800" i="1" dirty="0">
                <a:solidFill>
                  <a:srgbClr val="FF0000"/>
                </a:solidFill>
              </a:rPr>
              <a:t>that do not conflict with the normal exploitation of the work</a:t>
            </a:r>
            <a:r>
              <a:rPr lang="en-ZA" sz="1800" i="1" dirty="0"/>
              <a:t>; and (iii) </a:t>
            </a:r>
            <a:r>
              <a:rPr lang="en-ZA" sz="1800" i="1" dirty="0">
                <a:solidFill>
                  <a:srgbClr val="FF0000"/>
                </a:solidFill>
              </a:rPr>
              <a:t>that do not unreasonably prejudice the legitimate interests of the </a:t>
            </a:r>
            <a:r>
              <a:rPr lang="en-ZA" sz="1800" i="1" u="sng" dirty="0">
                <a:solidFill>
                  <a:srgbClr val="FF0000"/>
                </a:solidFill>
              </a:rPr>
              <a:t>author</a:t>
            </a:r>
            <a:r>
              <a:rPr lang="en-ZA" sz="1800" i="1" dirty="0">
                <a:solidFill>
                  <a:srgbClr val="FF0000"/>
                </a:solidFill>
              </a:rPr>
              <a:t> / </a:t>
            </a:r>
            <a:r>
              <a:rPr lang="en-ZA" sz="1800" i="1" dirty="0" smtClean="0">
                <a:solidFill>
                  <a:srgbClr val="FF0000"/>
                </a:solidFill>
              </a:rPr>
              <a:t>right-holder.</a:t>
            </a:r>
            <a:endParaRPr lang="en-US" sz="1800" dirty="0" smtClean="0">
              <a:solidFill>
                <a:srgbClr val="FF0000"/>
              </a:solidFill>
            </a:endParaRPr>
          </a:p>
          <a:p>
            <a:pPr marL="0" indent="0" algn="just">
              <a:buNone/>
            </a:pPr>
            <a:endParaRPr lang="en-ZA" dirty="0" smtClean="0"/>
          </a:p>
          <a:p>
            <a:pPr marL="0" indent="0" algn="just">
              <a:buNone/>
            </a:pPr>
            <a:endParaRPr lang="en-ZA" dirty="0"/>
          </a:p>
          <a:p>
            <a:pPr marL="0" indent="0" algn="ctr">
              <a:buNone/>
            </a:pPr>
            <a:r>
              <a:rPr lang="en-ZA" dirty="0" smtClean="0">
                <a:solidFill>
                  <a:srgbClr val="FF0000"/>
                </a:solidFill>
              </a:rPr>
              <a:t>(The Fair Use is highly contested:  </a:t>
            </a:r>
            <a:r>
              <a:rPr lang="en-ZA" dirty="0">
                <a:solidFill>
                  <a:srgbClr val="FF0000"/>
                </a:solidFill>
              </a:rPr>
              <a:t>a separate presentation to </a:t>
            </a:r>
            <a:r>
              <a:rPr lang="en-ZA" dirty="0" smtClean="0">
                <a:solidFill>
                  <a:srgbClr val="FF0000"/>
                </a:solidFill>
              </a:rPr>
              <a:t>debate why Fair use is necessary has </a:t>
            </a:r>
            <a:r>
              <a:rPr lang="en-ZA" dirty="0">
                <a:solidFill>
                  <a:srgbClr val="FF0000"/>
                </a:solidFill>
              </a:rPr>
              <a:t>been prepared)</a:t>
            </a:r>
          </a:p>
          <a:p>
            <a:pPr marL="0" indent="0" algn="just">
              <a:buNone/>
            </a:pPr>
            <a:endParaRPr lang="en-US" dirty="0" smtClean="0">
              <a:solidFill>
                <a:srgbClr val="EB8D03"/>
              </a:solidFill>
            </a:endParaRPr>
          </a:p>
        </p:txBody>
      </p:sp>
      <p:sp>
        <p:nvSpPr>
          <p:cNvPr id="4" name="Slide Number Placeholder 3"/>
          <p:cNvSpPr>
            <a:spLocks noGrp="1"/>
          </p:cNvSpPr>
          <p:nvPr>
            <p:ph type="sldNum" sz="quarter" idx="4"/>
          </p:nvPr>
        </p:nvSpPr>
        <p:spPr/>
        <p:txBody>
          <a:bodyPr/>
          <a:lstStyle/>
          <a:p>
            <a:fld id="{D9A196C4-3F9B-4FD3-B775-31CE4B6A2F24}" type="slidenum">
              <a:rPr lang="en-ZA"/>
              <a:t>13</a:t>
            </a:fld>
            <a:endParaRPr lang="en-ZA" dirty="0" smtClean="0"/>
          </a:p>
        </p:txBody>
      </p:sp>
    </p:spTree>
    <p:extLst>
      <p:ext uri="{BB962C8B-B14F-4D97-AF65-F5344CB8AC3E}">
        <p14:creationId xmlns:p14="http://schemas.microsoft.com/office/powerpoint/2010/main" val="2393377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710952"/>
          </a:xfrm>
        </p:spPr>
        <p:txBody>
          <a:bodyPr/>
          <a:lstStyle/>
          <a:p>
            <a:pPr algn="ctr"/>
            <a:r>
              <a:rPr lang="en-US" dirty="0" smtClean="0"/>
              <a:t>PROPOSED WAY FORWARD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49245684"/>
              </p:ext>
            </p:extLst>
          </p:nvPr>
        </p:nvGraphicFramePr>
        <p:xfrm>
          <a:off x="539750" y="971599"/>
          <a:ext cx="7994650" cy="4902863"/>
        </p:xfrm>
        <a:graphic>
          <a:graphicData uri="http://schemas.openxmlformats.org/drawingml/2006/table">
            <a:tbl>
              <a:tblPr firstRow="1" bandRow="1">
                <a:tableStyleId>{5C22544A-7EE6-4342-B048-85BDC9FD1C3A}</a:tableStyleId>
              </a:tblPr>
              <a:tblGrid>
                <a:gridCol w="2232050"/>
                <a:gridCol w="5762600"/>
              </a:tblGrid>
              <a:tr h="452783">
                <a:tc>
                  <a:txBody>
                    <a:bodyPr/>
                    <a:lstStyle/>
                    <a:p>
                      <a:pPr algn="ctr"/>
                      <a:r>
                        <a:rPr lang="en-US" dirty="0" smtClean="0"/>
                        <a:t>RESERVATION </a:t>
                      </a:r>
                      <a:endParaRPr lang="en-US" dirty="0"/>
                    </a:p>
                  </a:txBody>
                  <a:tcPr/>
                </a:tc>
                <a:tc>
                  <a:txBody>
                    <a:bodyPr/>
                    <a:lstStyle/>
                    <a:p>
                      <a:pPr algn="ctr"/>
                      <a:r>
                        <a:rPr lang="en-US" dirty="0" smtClean="0"/>
                        <a:t>PROPOSED</a:t>
                      </a:r>
                      <a:r>
                        <a:rPr lang="en-US" baseline="0" dirty="0" smtClean="0"/>
                        <a:t> SOLUTION</a:t>
                      </a:r>
                      <a:endParaRPr lang="en-US" dirty="0"/>
                    </a:p>
                  </a:txBody>
                  <a:tcPr/>
                </a:tc>
              </a:tr>
              <a:tr h="1860602">
                <a:tc>
                  <a:txBody>
                    <a:bodyPr/>
                    <a:lstStyle/>
                    <a:p>
                      <a:pPr algn="just"/>
                      <a:r>
                        <a:rPr lang="en-US" sz="1400" dirty="0" smtClean="0">
                          <a:solidFill>
                            <a:srgbClr val="FF0000"/>
                          </a:solidFill>
                        </a:rPr>
                        <a:t>In-correcting Tagging </a:t>
                      </a:r>
                      <a:endParaRPr lang="en-US" sz="1400" dirty="0">
                        <a:solidFill>
                          <a:srgbClr val="FF0000"/>
                        </a:solidFill>
                      </a:endParaRPr>
                    </a:p>
                  </a:txBody>
                  <a:tcPr/>
                </a:tc>
                <a:tc>
                  <a:txBody>
                    <a:bodyPr/>
                    <a:lstStyle/>
                    <a:p>
                      <a:pPr algn="just"/>
                      <a:r>
                        <a:rPr lang="en-ZA" sz="1400" i="1" kern="1200" dirty="0" smtClean="0">
                          <a:solidFill>
                            <a:schemeClr val="dk1"/>
                          </a:solidFill>
                          <a:effectLst/>
                          <a:latin typeface="+mn-lt"/>
                          <a:ea typeface="+mn-ea"/>
                          <a:cs typeface="+mn-cs"/>
                        </a:rPr>
                        <a:t>Tagging of Bill is done to the Joint Tagging Mechanism (JTM) in Parliament. The different procedures prescribed by the Constitution for different types of Bills create a problem which was probably</a:t>
                      </a:r>
                      <a:r>
                        <a:rPr lang="en-ZA" sz="1400" i="1" kern="1200" baseline="0" dirty="0" smtClean="0">
                          <a:solidFill>
                            <a:schemeClr val="dk1"/>
                          </a:solidFill>
                          <a:effectLst/>
                          <a:latin typeface="+mn-lt"/>
                          <a:ea typeface="+mn-ea"/>
                          <a:cs typeface="+mn-cs"/>
                        </a:rPr>
                        <a:t> </a:t>
                      </a:r>
                      <a:r>
                        <a:rPr lang="en-ZA" sz="1400" i="1" kern="1200" dirty="0" smtClean="0">
                          <a:solidFill>
                            <a:schemeClr val="dk1"/>
                          </a:solidFill>
                          <a:effectLst/>
                          <a:latin typeface="+mn-lt"/>
                          <a:ea typeface="+mn-ea"/>
                          <a:cs typeface="+mn-cs"/>
                        </a:rPr>
                        <a:t>not contemplated by the Constitutional, this has happened.</a:t>
                      </a:r>
                      <a:r>
                        <a:rPr lang="en-ZA" sz="1400" i="1" kern="1200" baseline="0" dirty="0" smtClean="0">
                          <a:solidFill>
                            <a:schemeClr val="dk1"/>
                          </a:solidFill>
                          <a:effectLst/>
                          <a:latin typeface="+mn-lt"/>
                          <a:ea typeface="+mn-ea"/>
                          <a:cs typeface="+mn-cs"/>
                        </a:rPr>
                        <a:t>  </a:t>
                      </a:r>
                    </a:p>
                    <a:p>
                      <a:pPr algn="just"/>
                      <a:r>
                        <a:rPr lang="en-ZA" sz="1400" i="1" kern="1200" baseline="0" dirty="0" smtClean="0">
                          <a:solidFill>
                            <a:schemeClr val="dk1"/>
                          </a:solidFill>
                          <a:effectLst/>
                          <a:latin typeface="+mn-lt"/>
                          <a:ea typeface="+mn-ea"/>
                          <a:cs typeface="+mn-cs"/>
                        </a:rPr>
                        <a:t>However, this was resolved by  Con-court judgement in the </a:t>
                      </a:r>
                      <a:r>
                        <a:rPr lang="en-ZA" sz="1400" i="1" kern="1200" baseline="0" dirty="0" smtClean="0">
                          <a:solidFill>
                            <a:srgbClr val="FF0000"/>
                          </a:solidFill>
                          <a:effectLst/>
                          <a:latin typeface="+mn-lt"/>
                          <a:ea typeface="+mn-ea"/>
                          <a:cs typeface="+mn-cs"/>
                        </a:rPr>
                        <a:t>CLaRA</a:t>
                      </a:r>
                      <a:r>
                        <a:rPr lang="en-ZA" sz="1400" i="1" kern="1200" baseline="0" dirty="0" smtClean="0">
                          <a:solidFill>
                            <a:schemeClr val="dk1"/>
                          </a:solidFill>
                          <a:effectLst/>
                          <a:latin typeface="+mn-lt"/>
                          <a:ea typeface="+mn-ea"/>
                          <a:cs typeface="+mn-cs"/>
                        </a:rPr>
                        <a:t> case  </a:t>
                      </a:r>
                      <a:r>
                        <a:rPr lang="en-ZA" sz="1400" i="1" kern="1200" dirty="0" smtClean="0">
                          <a:solidFill>
                            <a:schemeClr val="dk1"/>
                          </a:solidFill>
                          <a:effectLst/>
                          <a:latin typeface="+mn-lt"/>
                          <a:ea typeface="+mn-ea"/>
                          <a:cs typeface="+mn-cs"/>
                        </a:rPr>
                        <a:t>that when</a:t>
                      </a:r>
                      <a:r>
                        <a:rPr lang="en-ZA" sz="1400" i="1" kern="1200" baseline="0" dirty="0" smtClean="0">
                          <a:solidFill>
                            <a:schemeClr val="dk1"/>
                          </a:solidFill>
                          <a:effectLst/>
                          <a:latin typeface="+mn-lt"/>
                          <a:ea typeface="+mn-ea"/>
                          <a:cs typeface="+mn-cs"/>
                        </a:rPr>
                        <a:t> a Bill</a:t>
                      </a:r>
                      <a:r>
                        <a:rPr lang="en-ZA" sz="1400" i="1" kern="1200" dirty="0" smtClean="0">
                          <a:solidFill>
                            <a:schemeClr val="dk1"/>
                          </a:solidFill>
                          <a:effectLst/>
                          <a:latin typeface="+mn-lt"/>
                          <a:ea typeface="+mn-ea"/>
                          <a:cs typeface="+mn-cs"/>
                        </a:rPr>
                        <a:t> affects matters listed in schedule 4 the “</a:t>
                      </a:r>
                      <a:r>
                        <a:rPr lang="en-ZA" sz="1400" i="1" kern="1200" dirty="0" smtClean="0">
                          <a:solidFill>
                            <a:srgbClr val="FF0000"/>
                          </a:solidFill>
                          <a:effectLst/>
                          <a:latin typeface="+mn-lt"/>
                          <a:ea typeface="+mn-ea"/>
                          <a:cs typeface="+mn-cs"/>
                        </a:rPr>
                        <a:t>substantial measure</a:t>
                      </a:r>
                      <a:r>
                        <a:rPr lang="en-ZA" sz="1400" i="1" kern="1200" baseline="0" dirty="0" smtClean="0">
                          <a:solidFill>
                            <a:srgbClr val="FF0000"/>
                          </a:solidFill>
                          <a:effectLst/>
                          <a:latin typeface="+mn-lt"/>
                          <a:ea typeface="+mn-ea"/>
                          <a:cs typeface="+mn-cs"/>
                        </a:rPr>
                        <a:t> </a:t>
                      </a:r>
                      <a:r>
                        <a:rPr lang="en-ZA" sz="1400" i="1" kern="1200" dirty="0" smtClean="0">
                          <a:solidFill>
                            <a:srgbClr val="FF0000"/>
                          </a:solidFill>
                          <a:effectLst/>
                          <a:latin typeface="+mn-lt"/>
                          <a:ea typeface="+mn-ea"/>
                          <a:cs typeface="+mn-cs"/>
                        </a:rPr>
                        <a:t>test</a:t>
                      </a:r>
                      <a:r>
                        <a:rPr lang="en-ZA" sz="1400" i="1" kern="1200" dirty="0" smtClean="0">
                          <a:solidFill>
                            <a:schemeClr val="dk1"/>
                          </a:solidFill>
                          <a:effectLst/>
                          <a:latin typeface="+mn-lt"/>
                          <a:ea typeface="+mn-ea"/>
                          <a:cs typeface="+mn-cs"/>
                        </a:rPr>
                        <a:t>”</a:t>
                      </a:r>
                      <a:r>
                        <a:rPr lang="en-ZA" sz="1400" i="1" kern="1200" baseline="0" dirty="0" smtClean="0">
                          <a:solidFill>
                            <a:schemeClr val="dk1"/>
                          </a:solidFill>
                          <a:effectLst/>
                          <a:latin typeface="+mn-lt"/>
                          <a:ea typeface="+mn-ea"/>
                          <a:cs typeface="+mn-cs"/>
                        </a:rPr>
                        <a:t> should be endorsed.</a:t>
                      </a:r>
                      <a:r>
                        <a:rPr lang="en-ZA" sz="1400" i="1" kern="1200" dirty="0" smtClean="0">
                          <a:solidFill>
                            <a:schemeClr val="dk1"/>
                          </a:solidFill>
                          <a:effectLst/>
                          <a:latin typeface="+mn-lt"/>
                          <a:ea typeface="+mn-ea"/>
                          <a:cs typeface="+mn-cs"/>
                        </a:rPr>
                        <a:t>  </a:t>
                      </a:r>
                      <a:r>
                        <a:rPr lang="en-ZA" sz="1400" i="1" kern="1200" dirty="0" smtClean="0">
                          <a:solidFill>
                            <a:srgbClr val="FF0000"/>
                          </a:solidFill>
                          <a:effectLst/>
                          <a:latin typeface="+mn-lt"/>
                          <a:ea typeface="+mn-ea"/>
                          <a:cs typeface="+mn-cs"/>
                        </a:rPr>
                        <a:t>Following inputs from DTIC,</a:t>
                      </a:r>
                      <a:r>
                        <a:rPr lang="en-ZA" sz="1400" i="1" kern="1200" baseline="0" dirty="0" smtClean="0">
                          <a:solidFill>
                            <a:srgbClr val="FF0000"/>
                          </a:solidFill>
                          <a:effectLst/>
                          <a:latin typeface="+mn-lt"/>
                          <a:ea typeface="+mn-ea"/>
                          <a:cs typeface="+mn-cs"/>
                        </a:rPr>
                        <a:t> DSAC and the PC Legal advisor, a decision  was taken to  reclassify the Bills as Section 76</a:t>
                      </a:r>
                      <a:r>
                        <a:rPr lang="en-ZA" sz="1400" i="1" kern="1200" baseline="0" dirty="0" smtClean="0">
                          <a:solidFill>
                            <a:schemeClr val="dk1"/>
                          </a:solidFill>
                          <a:effectLst/>
                          <a:latin typeface="+mn-lt"/>
                          <a:ea typeface="+mn-ea"/>
                          <a:cs typeface="+mn-cs"/>
                        </a:rPr>
                        <a:t>. </a:t>
                      </a:r>
                      <a:endParaRPr lang="en-ZA" sz="1400" i="1" kern="1200" dirty="0" smtClean="0">
                        <a:solidFill>
                          <a:schemeClr val="dk1"/>
                        </a:solidFill>
                        <a:effectLst/>
                        <a:latin typeface="+mn-lt"/>
                        <a:ea typeface="+mn-ea"/>
                        <a:cs typeface="+mn-cs"/>
                      </a:endParaRPr>
                    </a:p>
                    <a:p>
                      <a:pPr algn="just"/>
                      <a:endParaRPr lang="en-US" sz="1400" dirty="0" smtClean="0"/>
                    </a:p>
                  </a:txBody>
                  <a:tcPr/>
                </a:tc>
              </a:tr>
              <a:tr h="452783">
                <a:tc>
                  <a:txBody>
                    <a:bodyPr/>
                    <a:lstStyle/>
                    <a:p>
                      <a:pPr algn="just"/>
                      <a:r>
                        <a:rPr lang="en-US" sz="1400" dirty="0" smtClean="0">
                          <a:solidFill>
                            <a:srgbClr val="FF0000"/>
                          </a:solidFill>
                        </a:rPr>
                        <a:t>Insufficient Public Consultation</a:t>
                      </a:r>
                      <a:endParaRPr lang="en-US" sz="1400" dirty="0"/>
                    </a:p>
                  </a:txBody>
                  <a:tcPr/>
                </a:tc>
                <a:tc>
                  <a:txBody>
                    <a:bodyPr/>
                    <a:lstStyle/>
                    <a:p>
                      <a:pPr algn="just"/>
                      <a:r>
                        <a:rPr lang="en-ZA" sz="1400" kern="1200" dirty="0" smtClean="0">
                          <a:solidFill>
                            <a:schemeClr val="dk1"/>
                          </a:solidFill>
                          <a:effectLst/>
                          <a:latin typeface="+mn-lt"/>
                          <a:ea typeface="+mn-ea"/>
                          <a:cs typeface="+mn-cs"/>
                        </a:rPr>
                        <a:t>The initial version of the clause was crafted in this manner: “</a:t>
                      </a:r>
                      <a:r>
                        <a:rPr lang="en-ZA" sz="1400" b="1" i="1" kern="1200" dirty="0" smtClean="0">
                          <a:solidFill>
                            <a:schemeClr val="dk1"/>
                          </a:solidFill>
                          <a:effectLst/>
                          <a:latin typeface="+mn-lt"/>
                          <a:ea typeface="+mn-ea"/>
                          <a:cs typeface="+mn-cs"/>
                        </a:rPr>
                        <a:t>fair use in respect of a work or the performance of that work, for purposes of the following, does not infringe copyright in that work” </a:t>
                      </a:r>
                      <a:r>
                        <a:rPr lang="en-ZA" sz="1400" kern="1200" dirty="0" smtClean="0">
                          <a:solidFill>
                            <a:schemeClr val="dk1"/>
                          </a:solidFill>
                          <a:effectLst/>
                          <a:latin typeface="+mn-lt"/>
                          <a:ea typeface="+mn-ea"/>
                          <a:cs typeface="+mn-cs"/>
                        </a:rPr>
                        <a:t>whereas the current version says</a:t>
                      </a:r>
                      <a:r>
                        <a:rPr lang="en-ZA" sz="1400" b="1" i="1" kern="1200" dirty="0" smtClean="0">
                          <a:solidFill>
                            <a:schemeClr val="dk1"/>
                          </a:solidFill>
                          <a:effectLst/>
                          <a:latin typeface="+mn-lt"/>
                          <a:ea typeface="+mn-ea"/>
                          <a:cs typeface="+mn-cs"/>
                        </a:rPr>
                        <a:t> “fair use in respect of a work or the performance of that work, for purposes </a:t>
                      </a:r>
                      <a:r>
                        <a:rPr lang="en-ZA" sz="1400" b="1" i="1" u="sng" kern="1200" dirty="0" smtClean="0">
                          <a:solidFill>
                            <a:schemeClr val="dk1"/>
                          </a:solidFill>
                          <a:effectLst/>
                          <a:latin typeface="+mn-lt"/>
                          <a:ea typeface="+mn-ea"/>
                          <a:cs typeface="+mn-cs"/>
                        </a:rPr>
                        <a:t>such as</a:t>
                      </a:r>
                      <a:r>
                        <a:rPr lang="en-ZA" sz="1400" b="1" i="1" kern="1200" dirty="0" smtClean="0">
                          <a:solidFill>
                            <a:schemeClr val="dk1"/>
                          </a:solidFill>
                          <a:effectLst/>
                          <a:latin typeface="+mn-lt"/>
                          <a:ea typeface="+mn-ea"/>
                          <a:cs typeface="+mn-cs"/>
                        </a:rPr>
                        <a:t> the following, does not infringe copyright in that work”. </a:t>
                      </a:r>
                      <a:r>
                        <a:rPr lang="en-ZA" sz="1400" kern="1200" dirty="0" smtClean="0">
                          <a:solidFill>
                            <a:schemeClr val="dk1"/>
                          </a:solidFill>
                          <a:effectLst/>
                          <a:latin typeface="+mn-lt"/>
                          <a:ea typeface="+mn-ea"/>
                          <a:cs typeface="+mn-cs"/>
                        </a:rPr>
                        <a:t>The words “</a:t>
                      </a:r>
                      <a:r>
                        <a:rPr lang="en-ZA" sz="1400" b="1" i="1" kern="1200" dirty="0" smtClean="0">
                          <a:solidFill>
                            <a:srgbClr val="FF0000"/>
                          </a:solidFill>
                          <a:effectLst/>
                          <a:latin typeface="+mn-lt"/>
                          <a:ea typeface="+mn-ea"/>
                          <a:cs typeface="+mn-cs"/>
                        </a:rPr>
                        <a:t>such as</a:t>
                      </a:r>
                      <a:r>
                        <a:rPr lang="en-ZA" sz="1400" kern="1200" dirty="0" smtClean="0">
                          <a:solidFill>
                            <a:schemeClr val="dk1"/>
                          </a:solidFill>
                          <a:effectLst/>
                          <a:latin typeface="+mn-lt"/>
                          <a:ea typeface="+mn-ea"/>
                          <a:cs typeface="+mn-cs"/>
                        </a:rPr>
                        <a:t>” make the current clause open-ended and was introduced following consultation with various stakeholders. </a:t>
                      </a:r>
                    </a:p>
                    <a:p>
                      <a:pPr algn="just"/>
                      <a:r>
                        <a:rPr lang="en-ZA" sz="1400" kern="1200" dirty="0" smtClean="0">
                          <a:solidFill>
                            <a:schemeClr val="dk1"/>
                          </a:solidFill>
                          <a:effectLst/>
                          <a:latin typeface="+mn-lt"/>
                          <a:ea typeface="+mn-ea"/>
                          <a:cs typeface="+mn-cs"/>
                        </a:rPr>
                        <a:t>Nonetheless, the</a:t>
                      </a:r>
                      <a:r>
                        <a:rPr lang="en-ZA" sz="1400" kern="1200" baseline="0" dirty="0" smtClean="0">
                          <a:solidFill>
                            <a:schemeClr val="dk1"/>
                          </a:solidFill>
                          <a:effectLst/>
                          <a:latin typeface="+mn-lt"/>
                          <a:ea typeface="+mn-ea"/>
                          <a:cs typeface="+mn-cs"/>
                        </a:rPr>
                        <a:t> issue of sufficient consultation is being raised by those who opposed the Fair use model. </a:t>
                      </a:r>
                    </a:p>
                    <a:p>
                      <a:pPr algn="just"/>
                      <a:r>
                        <a:rPr lang="en-ZA" sz="1400" kern="1200" baseline="0" dirty="0" smtClean="0">
                          <a:solidFill>
                            <a:schemeClr val="dk1"/>
                          </a:solidFill>
                          <a:effectLst/>
                          <a:latin typeface="+mn-lt"/>
                          <a:ea typeface="+mn-ea"/>
                          <a:cs typeface="+mn-cs"/>
                        </a:rPr>
                        <a:t>Position: </a:t>
                      </a:r>
                      <a:r>
                        <a:rPr lang="en-ZA" sz="1400" kern="1200" baseline="0" dirty="0" smtClean="0">
                          <a:solidFill>
                            <a:srgbClr val="FF0000"/>
                          </a:solidFill>
                          <a:effectLst/>
                          <a:latin typeface="+mn-lt"/>
                          <a:ea typeface="+mn-ea"/>
                          <a:cs typeface="+mn-cs"/>
                        </a:rPr>
                        <a:t>The specific clauses  could be open for further consultation, this as a cautionary measure</a:t>
                      </a:r>
                      <a:r>
                        <a:rPr lang="en-ZA" sz="1400" kern="1200" baseline="0" dirty="0" smtClean="0">
                          <a:solidFill>
                            <a:schemeClr val="dk1"/>
                          </a:solidFill>
                          <a:effectLst/>
                          <a:latin typeface="+mn-lt"/>
                          <a:ea typeface="+mn-ea"/>
                          <a:cs typeface="+mn-cs"/>
                        </a:rPr>
                        <a:t>. </a:t>
                      </a:r>
                      <a:endParaRPr lang="en-US" sz="1400" dirty="0" smtClean="0"/>
                    </a:p>
                  </a:txBody>
                  <a:tcPr/>
                </a:tc>
              </a:tr>
            </a:tbl>
          </a:graphicData>
        </a:graphic>
      </p:graphicFrame>
      <p:sp>
        <p:nvSpPr>
          <p:cNvPr id="4" name="Slide Number Placeholder 3"/>
          <p:cNvSpPr>
            <a:spLocks noGrp="1"/>
          </p:cNvSpPr>
          <p:nvPr>
            <p:ph type="sldNum" sz="quarter" idx="4"/>
          </p:nvPr>
        </p:nvSpPr>
        <p:spPr/>
        <p:txBody>
          <a:bodyPr/>
          <a:lstStyle/>
          <a:p>
            <a:fld id="{AA16A41B-7ED8-4B60-9B43-DF20139A87EB}" type="slidenum">
              <a:rPr lang="en-ZA"/>
              <a:t>14</a:t>
            </a:fld>
            <a:endParaRPr lang="en-ZA" dirty="0" smtClean="0"/>
          </a:p>
        </p:txBody>
      </p:sp>
    </p:spTree>
    <p:extLst>
      <p:ext uri="{BB962C8B-B14F-4D97-AF65-F5344CB8AC3E}">
        <p14:creationId xmlns:p14="http://schemas.microsoft.com/office/powerpoint/2010/main" val="33560735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450" y="332656"/>
            <a:ext cx="8229600" cy="710952"/>
          </a:xfrm>
        </p:spPr>
        <p:txBody>
          <a:bodyPr/>
          <a:lstStyle/>
          <a:p>
            <a:pPr algn="ctr"/>
            <a:r>
              <a:rPr lang="en-US" dirty="0"/>
              <a:t>PROPOSED WAY FORWARD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7714372"/>
              </p:ext>
            </p:extLst>
          </p:nvPr>
        </p:nvGraphicFramePr>
        <p:xfrm>
          <a:off x="457200" y="1125538"/>
          <a:ext cx="8077200" cy="3479800"/>
        </p:xfrm>
        <a:graphic>
          <a:graphicData uri="http://schemas.openxmlformats.org/drawingml/2006/table">
            <a:tbl>
              <a:tblPr firstRow="1" bandRow="1">
                <a:tableStyleId>{5C22544A-7EE6-4342-B048-85BDC9FD1C3A}</a:tableStyleId>
              </a:tblPr>
              <a:tblGrid>
                <a:gridCol w="2458616"/>
                <a:gridCol w="5618584"/>
              </a:tblGrid>
              <a:tr h="370840">
                <a:tc>
                  <a:txBody>
                    <a:bodyPr/>
                    <a:lstStyle/>
                    <a:p>
                      <a:pPr algn="ctr"/>
                      <a:r>
                        <a:rPr lang="en-US" dirty="0" smtClean="0"/>
                        <a:t>RESERVATION </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PROPOSED</a:t>
                      </a:r>
                      <a:r>
                        <a:rPr lang="en-US" baseline="0" dirty="0" smtClean="0"/>
                        <a:t> SOLUTION</a:t>
                      </a:r>
                      <a:endParaRPr lang="en-US" dirty="0" smtClean="0"/>
                    </a:p>
                  </a:txBody>
                  <a:tcPr/>
                </a:tc>
              </a:tr>
              <a:tr h="370840">
                <a:tc>
                  <a:txBody>
                    <a:bodyPr/>
                    <a:lstStyle/>
                    <a:p>
                      <a:pPr algn="just"/>
                      <a:r>
                        <a:rPr lang="en-US" sz="1400" dirty="0" smtClean="0">
                          <a:solidFill>
                            <a:srgbClr val="FF0000"/>
                          </a:solidFill>
                        </a:rPr>
                        <a:t>Possible arbitrary deprivation of rights</a:t>
                      </a:r>
                      <a:endParaRPr lang="en-US" sz="1400" dirty="0" smtClean="0">
                        <a:solidFill>
                          <a:schemeClr val="dk1"/>
                        </a:solidFill>
                      </a:endParaRPr>
                    </a:p>
                    <a:p>
                      <a:pPr algn="just"/>
                      <a:r>
                        <a:rPr lang="en-US" sz="1400" dirty="0" smtClean="0">
                          <a:solidFill>
                            <a:schemeClr val="dk1"/>
                          </a:solidFill>
                        </a:rPr>
                        <a:t>Blanket retrospective</a:t>
                      </a:r>
                      <a:r>
                        <a:rPr lang="en-US" sz="1400" baseline="0" dirty="0" smtClean="0">
                          <a:solidFill>
                            <a:schemeClr val="dk1"/>
                          </a:solidFill>
                        </a:rPr>
                        <a:t> application </a:t>
                      </a:r>
                      <a:endParaRPr lang="en-US" sz="1400" dirty="0" smtClean="0">
                        <a:solidFill>
                          <a:srgbClr val="FF0000"/>
                        </a:solidFill>
                      </a:endParaRPr>
                    </a:p>
                  </a:txBody>
                  <a:tcPr/>
                </a:tc>
                <a:tc>
                  <a:txBody>
                    <a:bodyPr/>
                    <a:lstStyle/>
                    <a:p>
                      <a:pPr algn="just"/>
                      <a:r>
                        <a:rPr lang="en-ZA" sz="1400" i="1" kern="1200" dirty="0" smtClean="0">
                          <a:solidFill>
                            <a:schemeClr val="dk1"/>
                          </a:solidFill>
                          <a:effectLst/>
                          <a:latin typeface="+mn-lt"/>
                          <a:ea typeface="+mn-ea"/>
                          <a:cs typeface="+mn-cs"/>
                        </a:rPr>
                        <a:t>It was explained that the intention of the clause was to heal the wounds of the past this in line with the preamble of the Constitution.  Many artists had lost their intellectual property through unfair contracts. </a:t>
                      </a:r>
                      <a:r>
                        <a:rPr lang="en-ZA" sz="1400" i="1" kern="1200" dirty="0" smtClean="0">
                          <a:solidFill>
                            <a:srgbClr val="FF0000"/>
                          </a:solidFill>
                          <a:effectLst/>
                          <a:latin typeface="+mn-lt"/>
                          <a:ea typeface="+mn-ea"/>
                          <a:cs typeface="+mn-cs"/>
                        </a:rPr>
                        <a:t>In the light of the reservation by the President, it was recommended that the PC could reconsider the issue by finding ways in which to address the issue of redress,</a:t>
                      </a:r>
                      <a:r>
                        <a:rPr lang="en-ZA" sz="1400" i="1" kern="1200" baseline="0" dirty="0" smtClean="0">
                          <a:solidFill>
                            <a:srgbClr val="FF0000"/>
                          </a:solidFill>
                          <a:effectLst/>
                          <a:latin typeface="+mn-lt"/>
                          <a:ea typeface="+mn-ea"/>
                          <a:cs typeface="+mn-cs"/>
                        </a:rPr>
                        <a:t> or alternatively </a:t>
                      </a:r>
                      <a:r>
                        <a:rPr lang="en-ZA" sz="1400" i="1" kern="1200" dirty="0" smtClean="0">
                          <a:solidFill>
                            <a:srgbClr val="FF0000"/>
                          </a:solidFill>
                          <a:effectLst/>
                          <a:latin typeface="+mn-lt"/>
                          <a:ea typeface="+mn-ea"/>
                          <a:cs typeface="+mn-cs"/>
                        </a:rPr>
                        <a:t>delete</a:t>
                      </a:r>
                      <a:r>
                        <a:rPr lang="en-ZA" sz="1400" i="1" kern="1200" baseline="0" dirty="0" smtClean="0">
                          <a:solidFill>
                            <a:srgbClr val="FF0000"/>
                          </a:solidFill>
                          <a:effectLst/>
                          <a:latin typeface="+mn-lt"/>
                          <a:ea typeface="+mn-ea"/>
                          <a:cs typeface="+mn-cs"/>
                        </a:rPr>
                        <a:t> the retrospective clauses. </a:t>
                      </a:r>
                      <a:r>
                        <a:rPr lang="en-ZA" sz="1400" i="1" kern="1200" dirty="0" smtClean="0">
                          <a:solidFill>
                            <a:srgbClr val="FF0000"/>
                          </a:solidFill>
                          <a:effectLst/>
                          <a:latin typeface="+mn-lt"/>
                          <a:ea typeface="+mn-ea"/>
                          <a:cs typeface="+mn-cs"/>
                        </a:rPr>
                        <a:t> </a:t>
                      </a:r>
                      <a:endParaRPr lang="en-US" sz="1400" dirty="0">
                        <a:solidFill>
                          <a:srgbClr val="FF0000"/>
                        </a:solidFill>
                      </a:endParaRPr>
                    </a:p>
                  </a:txBody>
                  <a:tcPr/>
                </a:tc>
              </a:tr>
              <a:tr h="370840">
                <a:tc>
                  <a:txBody>
                    <a:bodyPr/>
                    <a:lstStyle/>
                    <a:p>
                      <a:pPr algn="just"/>
                      <a:r>
                        <a:rPr lang="en-ZA" sz="1800" b="1" kern="1200" dirty="0" smtClean="0">
                          <a:solidFill>
                            <a:schemeClr val="dk1"/>
                          </a:solidFill>
                          <a:effectLst/>
                          <a:latin typeface="+mn-lt"/>
                          <a:ea typeface="+mn-ea"/>
                          <a:cs typeface="+mn-cs"/>
                        </a:rPr>
                        <a:t>Impermissible delegation of authority to the Minister to develop regulations</a:t>
                      </a:r>
                      <a:endParaRPr lang="en-US" dirty="0" smtClean="0"/>
                    </a:p>
                    <a:p>
                      <a:pPr algn="just"/>
                      <a:endParaRPr lang="en-US" dirty="0" smtClean="0"/>
                    </a:p>
                    <a:p>
                      <a:pPr algn="just"/>
                      <a:endParaRPr lang="en-US" dirty="0"/>
                    </a:p>
                  </a:txBody>
                  <a:tcPr/>
                </a:tc>
                <a:tc>
                  <a:txBody>
                    <a:bodyPr/>
                    <a:lstStyle/>
                    <a:p>
                      <a:pPr algn="just"/>
                      <a:r>
                        <a:rPr lang="en-US" dirty="0" smtClean="0"/>
                        <a:t>This matter relates to the abovementioned issues</a:t>
                      </a:r>
                      <a:r>
                        <a:rPr lang="en-US" baseline="0" dirty="0" smtClean="0"/>
                        <a:t> and will die should the PC decide to delete.</a:t>
                      </a:r>
                      <a:endParaRPr lang="en-US" dirty="0"/>
                    </a:p>
                  </a:txBody>
                  <a:tcPr/>
                </a:tc>
              </a:tr>
            </a:tbl>
          </a:graphicData>
        </a:graphic>
      </p:graphicFrame>
      <p:sp>
        <p:nvSpPr>
          <p:cNvPr id="4" name="Slide Number Placeholder 3"/>
          <p:cNvSpPr>
            <a:spLocks noGrp="1"/>
          </p:cNvSpPr>
          <p:nvPr>
            <p:ph type="sldNum" sz="quarter" idx="4"/>
          </p:nvPr>
        </p:nvSpPr>
        <p:spPr/>
        <p:txBody>
          <a:bodyPr/>
          <a:lstStyle/>
          <a:p>
            <a:fld id="{2EB8EC88-0527-49CA-BE17-1085F5AE3A85}" type="slidenum">
              <a:rPr lang="en-ZA" smtClean="0"/>
              <a:t>15</a:t>
            </a:fld>
            <a:endParaRPr lang="en-ZA" dirty="0" smtClean="0"/>
          </a:p>
        </p:txBody>
      </p:sp>
    </p:spTree>
    <p:extLst>
      <p:ext uri="{BB962C8B-B14F-4D97-AF65-F5344CB8AC3E}">
        <p14:creationId xmlns:p14="http://schemas.microsoft.com/office/powerpoint/2010/main" val="28529522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PROPOSED WAY FORWARD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88792036"/>
              </p:ext>
            </p:extLst>
          </p:nvPr>
        </p:nvGraphicFramePr>
        <p:xfrm>
          <a:off x="395536" y="1600200"/>
          <a:ext cx="8138864" cy="4526280"/>
        </p:xfrm>
        <a:graphic>
          <a:graphicData uri="http://schemas.openxmlformats.org/drawingml/2006/table">
            <a:tbl>
              <a:tblPr firstRow="1" bandRow="1">
                <a:tableStyleId>{5C22544A-7EE6-4342-B048-85BDC9FD1C3A}</a:tableStyleId>
              </a:tblPr>
              <a:tblGrid>
                <a:gridCol w="2737961"/>
                <a:gridCol w="5400903"/>
              </a:tblGrid>
              <a:tr h="3560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RESERVATION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PROPOSED</a:t>
                      </a:r>
                      <a:r>
                        <a:rPr lang="en-US" baseline="0" dirty="0" smtClean="0"/>
                        <a:t> SOLUTION</a:t>
                      </a:r>
                      <a:endParaRPr lang="en-US" dirty="0" smtClean="0"/>
                    </a:p>
                  </a:txBody>
                  <a:tcPr/>
                </a:tc>
              </a:tr>
              <a:tr h="1958006">
                <a:tc>
                  <a:txBody>
                    <a:bodyPr/>
                    <a:lstStyle/>
                    <a:p>
                      <a:pPr algn="just"/>
                      <a:r>
                        <a:rPr lang="en-US" sz="1400" dirty="0" smtClean="0"/>
                        <a:t>Fair Use vs Fair Dealing Debate</a:t>
                      </a:r>
                    </a:p>
                    <a:p>
                      <a:pPr algn="just"/>
                      <a:r>
                        <a:rPr lang="en-ZA" sz="1400" b="1" kern="1200" dirty="0" smtClean="0">
                          <a:solidFill>
                            <a:schemeClr val="dk1"/>
                          </a:solidFill>
                          <a:effectLst/>
                          <a:latin typeface="+mn-lt"/>
                          <a:ea typeface="+mn-ea"/>
                          <a:cs typeface="+mn-cs"/>
                        </a:rPr>
                        <a:t>Arbitrary deprivation of constitutional rights to property, trade and profession</a:t>
                      </a:r>
                      <a:r>
                        <a:rPr lang="en-ZA" sz="1400" b="0" kern="1200" dirty="0" smtClean="0">
                          <a:solidFill>
                            <a:schemeClr val="dk1"/>
                          </a:solidFill>
                          <a:effectLst/>
                          <a:latin typeface="+mn-lt"/>
                          <a:ea typeface="+mn-ea"/>
                          <a:cs typeface="+mn-cs"/>
                        </a:rPr>
                        <a:t>.</a:t>
                      </a:r>
                      <a:endParaRPr lang="en-US" sz="1400" dirty="0" smtClean="0"/>
                    </a:p>
                    <a:p>
                      <a:pPr algn="just"/>
                      <a:endParaRPr lang="en-US" sz="1400" dirty="0" smtClean="0"/>
                    </a:p>
                    <a:p>
                      <a:pPr algn="just"/>
                      <a:endParaRPr lang="en-US" sz="1400" dirty="0"/>
                    </a:p>
                  </a:txBody>
                  <a:tcPr/>
                </a:tc>
                <a:tc>
                  <a:txBody>
                    <a:bodyPr/>
                    <a:lstStyle/>
                    <a:p>
                      <a:pPr algn="just"/>
                      <a:r>
                        <a:rPr lang="en-ZA" sz="1400" kern="1200" dirty="0" smtClean="0">
                          <a:solidFill>
                            <a:schemeClr val="dk1"/>
                          </a:solidFill>
                          <a:effectLst/>
                          <a:latin typeface="+mn-lt"/>
                          <a:ea typeface="+mn-ea"/>
                          <a:cs typeface="+mn-cs"/>
                        </a:rPr>
                        <a:t>Limitation</a:t>
                      </a:r>
                      <a:r>
                        <a:rPr lang="en-ZA" sz="1400" kern="1200" baseline="0" dirty="0" smtClean="0">
                          <a:solidFill>
                            <a:schemeClr val="dk1"/>
                          </a:solidFill>
                          <a:effectLst/>
                          <a:latin typeface="+mn-lt"/>
                          <a:ea typeface="+mn-ea"/>
                          <a:cs typeface="+mn-cs"/>
                        </a:rPr>
                        <a:t> of rights is allowed in the Constitution. </a:t>
                      </a:r>
                      <a:r>
                        <a:rPr lang="en-ZA" sz="1400" kern="1200" dirty="0" smtClean="0">
                          <a:solidFill>
                            <a:schemeClr val="dk1"/>
                          </a:solidFill>
                          <a:effectLst/>
                          <a:latin typeface="+mn-lt"/>
                          <a:ea typeface="+mn-ea"/>
                          <a:cs typeface="+mn-cs"/>
                        </a:rPr>
                        <a:t>The adoption of the L&amp;E in the current Bill resonates within the repeated calls for a policy that advances social needs. To this, Section 12D of the Bill provides clear guidelines and restrictive conditions under which copies can be made in the process of advancing social needs such as educational and academic activities.  </a:t>
                      </a:r>
                      <a:r>
                        <a:rPr lang="en-ZA" sz="1400" kern="1200" dirty="0" smtClean="0">
                          <a:solidFill>
                            <a:srgbClr val="FF0000"/>
                          </a:solidFill>
                          <a:effectLst/>
                          <a:latin typeface="+mn-lt"/>
                          <a:ea typeface="+mn-ea"/>
                          <a:cs typeface="+mn-cs"/>
                        </a:rPr>
                        <a:t>In</a:t>
                      </a:r>
                      <a:r>
                        <a:rPr lang="en-ZA" sz="1400" kern="1200" baseline="0" dirty="0" smtClean="0">
                          <a:solidFill>
                            <a:srgbClr val="FF0000"/>
                          </a:solidFill>
                          <a:effectLst/>
                          <a:latin typeface="+mn-lt"/>
                          <a:ea typeface="+mn-ea"/>
                          <a:cs typeface="+mn-cs"/>
                        </a:rPr>
                        <a:t> the light of reservation by the President, and taking cognisant of the procedural matter raised (insufficient public consultation), further legal advise should be sort to ensure Constitutionality.</a:t>
                      </a:r>
                      <a:r>
                        <a:rPr lang="en-ZA" sz="1400" kern="1200" baseline="0" dirty="0" smtClean="0">
                          <a:solidFill>
                            <a:schemeClr val="dk1"/>
                          </a:solidFill>
                          <a:effectLst/>
                          <a:latin typeface="+mn-lt"/>
                          <a:ea typeface="+mn-ea"/>
                          <a:cs typeface="+mn-cs"/>
                        </a:rPr>
                        <a:t> </a:t>
                      </a:r>
                      <a:endParaRPr lang="en-US" sz="1400" dirty="0"/>
                    </a:p>
                  </a:txBody>
                  <a:tcPr/>
                </a:tc>
              </a:tr>
              <a:tr h="2107081">
                <a:tc>
                  <a:txBody>
                    <a:bodyPr/>
                    <a:lstStyle/>
                    <a:p>
                      <a:pPr algn="just"/>
                      <a:r>
                        <a:rPr lang="en-US" sz="1500" dirty="0" smtClean="0"/>
                        <a:t>Non compliance with International Treaties </a:t>
                      </a:r>
                    </a:p>
                    <a:p>
                      <a:pPr algn="just"/>
                      <a:endParaRPr lang="en-US" sz="1500" dirty="0" smtClean="0"/>
                    </a:p>
                    <a:p>
                      <a:pPr algn="just"/>
                      <a:endParaRPr lang="en-US" sz="1500" dirty="0"/>
                    </a:p>
                  </a:txBody>
                  <a:tcPr/>
                </a:tc>
                <a:tc>
                  <a:txBody>
                    <a:bodyPr/>
                    <a:lstStyle/>
                    <a:p>
                      <a:pPr algn="just"/>
                      <a:r>
                        <a:rPr lang="en-ZA" sz="1500" kern="1200" dirty="0" smtClean="0">
                          <a:solidFill>
                            <a:schemeClr val="dk1"/>
                          </a:solidFill>
                          <a:effectLst/>
                          <a:latin typeface="+mn-lt"/>
                          <a:ea typeface="+mn-ea"/>
                          <a:cs typeface="+mn-cs"/>
                        </a:rPr>
                        <a:t>Extensive research and legal advice was sort on this matter. Legal experts have concluded that the Bill does meet the international standards. It was further highlighted that the proposed fair use model is similar to the those included in copyright legislations of other countries that are also party to the International Treaties. </a:t>
                      </a:r>
                    </a:p>
                    <a:p>
                      <a:pPr algn="just"/>
                      <a:endParaRPr lang="en-ZA" sz="1500" kern="1200" dirty="0" smtClean="0">
                        <a:solidFill>
                          <a:schemeClr val="dk1"/>
                        </a:solidFill>
                        <a:effectLst/>
                        <a:latin typeface="+mn-lt"/>
                        <a:ea typeface="+mn-ea"/>
                        <a:cs typeface="+mn-cs"/>
                      </a:endParaRPr>
                    </a:p>
                    <a:p>
                      <a:pPr algn="just"/>
                      <a:r>
                        <a:rPr lang="en-ZA" sz="1500" kern="1200" dirty="0" smtClean="0">
                          <a:solidFill>
                            <a:srgbClr val="FF0000"/>
                          </a:solidFill>
                          <a:effectLst/>
                          <a:latin typeface="+mn-lt"/>
                          <a:ea typeface="+mn-ea"/>
                          <a:cs typeface="+mn-cs"/>
                        </a:rPr>
                        <a:t>Nonetheless, it was proposed that further enquiries can be done by the PC should the need arise, to ensure that SA is in compliance with international obligations.</a:t>
                      </a:r>
                      <a:endParaRPr lang="en-US" sz="1500" dirty="0">
                        <a:solidFill>
                          <a:srgbClr val="FF0000"/>
                        </a:solidFill>
                      </a:endParaRPr>
                    </a:p>
                  </a:txBody>
                  <a:tcPr/>
                </a:tc>
              </a:tr>
            </a:tbl>
          </a:graphicData>
        </a:graphic>
      </p:graphicFrame>
      <p:sp>
        <p:nvSpPr>
          <p:cNvPr id="4" name="Slide Number Placeholder 3"/>
          <p:cNvSpPr>
            <a:spLocks noGrp="1"/>
          </p:cNvSpPr>
          <p:nvPr>
            <p:ph type="sldNum" sz="quarter" idx="4"/>
          </p:nvPr>
        </p:nvSpPr>
        <p:spPr/>
        <p:txBody>
          <a:bodyPr/>
          <a:lstStyle/>
          <a:p>
            <a:fld id="{25C9BF1C-06E6-4DE1-A6EF-9BF8E7231F8D}" type="slidenum">
              <a:rPr lang="en-ZA" smtClean="0"/>
              <a:t>16</a:t>
            </a:fld>
            <a:endParaRPr lang="en-ZA" dirty="0" smtClean="0"/>
          </a:p>
        </p:txBody>
      </p:sp>
    </p:spTree>
    <p:extLst>
      <p:ext uri="{BB962C8B-B14F-4D97-AF65-F5344CB8AC3E}">
        <p14:creationId xmlns:p14="http://schemas.microsoft.com/office/powerpoint/2010/main" val="4210117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WAY FORWARD</a:t>
            </a:r>
            <a:endParaRPr lang="en-US" dirty="0"/>
          </a:p>
        </p:txBody>
      </p:sp>
      <p:sp>
        <p:nvSpPr>
          <p:cNvPr id="3" name="Content Placeholder 2"/>
          <p:cNvSpPr>
            <a:spLocks noGrp="1"/>
          </p:cNvSpPr>
          <p:nvPr>
            <p:ph idx="1"/>
          </p:nvPr>
        </p:nvSpPr>
        <p:spPr>
          <a:xfrm>
            <a:off x="457200" y="1600201"/>
            <a:ext cx="8077200" cy="4343400"/>
          </a:xfrm>
        </p:spPr>
        <p:txBody>
          <a:bodyPr>
            <a:normAutofit/>
          </a:bodyPr>
          <a:lstStyle/>
          <a:p>
            <a:pPr algn="just"/>
            <a:r>
              <a:rPr lang="en-US" sz="1800" dirty="0" smtClean="0"/>
              <a:t>As per the rules of engagement, Parliament is restricted to discuss only the referral by the President – thus the six reservations presented;</a:t>
            </a:r>
          </a:p>
          <a:p>
            <a:pPr algn="just"/>
            <a:r>
              <a:rPr lang="en-US" sz="1800" dirty="0" smtClean="0"/>
              <a:t>The reservations raised by the President are currently being discussed by the Portfolio Committee on Trade and Industry;</a:t>
            </a:r>
          </a:p>
          <a:p>
            <a:pPr algn="just"/>
            <a:r>
              <a:rPr lang="en-US" sz="1800" dirty="0"/>
              <a:t>D</a:t>
            </a:r>
            <a:r>
              <a:rPr lang="en-US" sz="1800" dirty="0" smtClean="0"/>
              <a:t>ecisions have been taken on two items – that relate to the procedural matters incorrect tagging and sufficient public consultations;</a:t>
            </a:r>
          </a:p>
          <a:p>
            <a:pPr algn="just"/>
            <a:r>
              <a:rPr lang="en-US" sz="1800" dirty="0" smtClean="0"/>
              <a:t>Political Parties requested that they be afforded the opportunity to further consult with other Working Committees – this on the substantive matters;</a:t>
            </a:r>
          </a:p>
          <a:p>
            <a:pPr algn="just"/>
            <a:r>
              <a:rPr lang="en-US" sz="1800" dirty="0" smtClean="0">
                <a:solidFill>
                  <a:srgbClr val="FF0000"/>
                </a:solidFill>
              </a:rPr>
              <a:t>In light of the debates surrounding the Fair Use – DSAC would like to take this opportunity to present its position so as to guide the consultation process mentioned above</a:t>
            </a:r>
            <a:r>
              <a:rPr lang="en-US" sz="1800" dirty="0" smtClean="0"/>
              <a:t>.  </a:t>
            </a:r>
            <a:endParaRPr lang="en-US" sz="1800" dirty="0"/>
          </a:p>
        </p:txBody>
      </p:sp>
      <p:sp>
        <p:nvSpPr>
          <p:cNvPr id="4" name="Slide Number Placeholder 3"/>
          <p:cNvSpPr>
            <a:spLocks noGrp="1"/>
          </p:cNvSpPr>
          <p:nvPr>
            <p:ph type="sldNum" sz="quarter" idx="4"/>
          </p:nvPr>
        </p:nvSpPr>
        <p:spPr/>
        <p:txBody>
          <a:bodyPr/>
          <a:lstStyle/>
          <a:p>
            <a:fld id="{7D41D6A8-513B-440A-9C70-E3CD072745C8}" type="slidenum">
              <a:rPr lang="en-ZA" smtClean="0"/>
              <a:t>17</a:t>
            </a:fld>
            <a:endParaRPr lang="en-ZA" dirty="0" smtClean="0"/>
          </a:p>
        </p:txBody>
      </p:sp>
    </p:spTree>
    <p:extLst>
      <p:ext uri="{BB962C8B-B14F-4D97-AF65-F5344CB8AC3E}">
        <p14:creationId xmlns:p14="http://schemas.microsoft.com/office/powerpoint/2010/main" val="11767052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84784"/>
            <a:ext cx="8229600" cy="1800200"/>
          </a:xfrm>
        </p:spPr>
        <p:txBody>
          <a:bodyPr>
            <a:normAutofit/>
          </a:bodyPr>
          <a:lstStyle/>
          <a:p>
            <a:r>
              <a:rPr lang="en-US" dirty="0" smtClean="0"/>
              <a:t/>
            </a:r>
            <a:br>
              <a:rPr lang="en-US" dirty="0" smtClean="0"/>
            </a:br>
            <a:r>
              <a:rPr lang="en-US" dirty="0" smtClean="0"/>
              <a:t>DEBATE: FAIR USE/FAIR DEALING</a:t>
            </a:r>
            <a:br>
              <a:rPr lang="en-US" dirty="0" smtClean="0"/>
            </a:br>
            <a:r>
              <a:rPr lang="en-US" dirty="0" smtClean="0"/>
              <a:t>‘</a:t>
            </a:r>
            <a:r>
              <a:rPr lang="en-US" i="1" dirty="0" smtClean="0"/>
              <a:t>A MATTER FOR POLICY OPTION</a:t>
            </a:r>
            <a:r>
              <a:rPr lang="en-US" dirty="0" smtClean="0"/>
              <a:t>’</a:t>
            </a:r>
            <a:endParaRPr lang="en-US" dirty="0"/>
          </a:p>
        </p:txBody>
      </p:sp>
      <p:sp>
        <p:nvSpPr>
          <p:cNvPr id="3" name="Slide Number Placeholder 2"/>
          <p:cNvSpPr>
            <a:spLocks noGrp="1"/>
          </p:cNvSpPr>
          <p:nvPr>
            <p:ph type="sldNum" sz="quarter" idx="4"/>
          </p:nvPr>
        </p:nvSpPr>
        <p:spPr/>
        <p:txBody>
          <a:bodyPr/>
          <a:lstStyle/>
          <a:p>
            <a:fld id="{CA8504E2-3E50-4612-AF4A-227C921079F5}" type="slidenum">
              <a:rPr lang="en-ZA"/>
              <a:t>18</a:t>
            </a:fld>
            <a:endParaRPr lang="en-ZA" dirty="0" smtClean="0"/>
          </a:p>
        </p:txBody>
      </p:sp>
    </p:spTree>
    <p:extLst>
      <p:ext uri="{BB962C8B-B14F-4D97-AF65-F5344CB8AC3E}">
        <p14:creationId xmlns:p14="http://schemas.microsoft.com/office/powerpoint/2010/main" val="34516671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smtClean="0"/>
              <a:t>BACKGROUND, PURPOSE  &amp; STATUS</a:t>
            </a:r>
            <a:endParaRPr lang="en-US" sz="2000" dirty="0"/>
          </a:p>
        </p:txBody>
      </p:sp>
      <p:sp>
        <p:nvSpPr>
          <p:cNvPr id="3" name="Content Placeholder 2"/>
          <p:cNvSpPr>
            <a:spLocks noGrp="1"/>
          </p:cNvSpPr>
          <p:nvPr>
            <p:ph idx="1"/>
          </p:nvPr>
        </p:nvSpPr>
        <p:spPr>
          <a:xfrm>
            <a:off x="539552" y="1268760"/>
            <a:ext cx="7994848" cy="4674841"/>
          </a:xfrm>
        </p:spPr>
        <p:txBody>
          <a:bodyPr>
            <a:normAutofit/>
          </a:bodyPr>
          <a:lstStyle/>
          <a:p>
            <a:pPr marL="0" indent="0" algn="just">
              <a:buNone/>
            </a:pPr>
            <a:endParaRPr lang="en-US" sz="1800" dirty="0"/>
          </a:p>
          <a:p>
            <a:pPr lvl="0" algn="just"/>
            <a:r>
              <a:rPr lang="en-US" sz="1800" dirty="0"/>
              <a:t>The introduction of the Fair Use model in the proposed Bill resulted into some form of </a:t>
            </a:r>
            <a:r>
              <a:rPr lang="en-US" sz="1800" dirty="0" smtClean="0"/>
              <a:t>disagreement </a:t>
            </a:r>
            <a:r>
              <a:rPr lang="en-US" sz="1800" dirty="0"/>
              <a:t>among South </a:t>
            </a:r>
            <a:r>
              <a:rPr lang="en-US" sz="1800" dirty="0" smtClean="0"/>
              <a:t>Africans;</a:t>
            </a:r>
            <a:endParaRPr lang="en-US" sz="1800" dirty="0"/>
          </a:p>
          <a:p>
            <a:pPr lvl="0" algn="just"/>
            <a:r>
              <a:rPr lang="en-US" sz="1800" dirty="0"/>
              <a:t>The debates put us at a cross cross-road, </a:t>
            </a:r>
            <a:r>
              <a:rPr lang="en-US" sz="1800" dirty="0" smtClean="0"/>
              <a:t>and has been debated by  </a:t>
            </a:r>
            <a:r>
              <a:rPr lang="en-US" sz="1800" dirty="0"/>
              <a:t>many </a:t>
            </a:r>
            <a:r>
              <a:rPr lang="en-US" sz="1800" dirty="0" smtClean="0"/>
              <a:t>– policy </a:t>
            </a:r>
            <a:r>
              <a:rPr lang="en-US" sz="1800" dirty="0"/>
              <a:t>makers and of course practitioners and </a:t>
            </a:r>
            <a:r>
              <a:rPr lang="en-US" sz="1800" dirty="0" smtClean="0"/>
              <a:t>arts and culture investors;</a:t>
            </a:r>
            <a:endParaRPr lang="en-US" sz="1800" dirty="0"/>
          </a:p>
          <a:p>
            <a:pPr lvl="0" algn="just"/>
            <a:r>
              <a:rPr lang="en-US" sz="1800" dirty="0"/>
              <a:t>As we debate, let us try to redefine our own sustainable human development objectives in the field of intellectual property and effectively advance this </a:t>
            </a:r>
            <a:r>
              <a:rPr lang="en-US" sz="1800" u="sng" dirty="0">
                <a:solidFill>
                  <a:srgbClr val="FF0000"/>
                </a:solidFill>
              </a:rPr>
              <a:t>national interests</a:t>
            </a:r>
            <a:r>
              <a:rPr lang="en-US" sz="1800" dirty="0"/>
              <a:t>;</a:t>
            </a:r>
          </a:p>
          <a:p>
            <a:pPr lvl="0" algn="just"/>
            <a:r>
              <a:rPr lang="en-US" sz="1800" dirty="0"/>
              <a:t>Our wish is only one; that a force should emerge and embrace the challenge of being part of the process of decolonizing South African law;</a:t>
            </a:r>
          </a:p>
          <a:p>
            <a:pPr lvl="0" algn="just"/>
            <a:r>
              <a:rPr lang="en-US" sz="1800" dirty="0"/>
              <a:t>By so doing we will therefore </a:t>
            </a:r>
            <a:r>
              <a:rPr lang="en-US" sz="1800" dirty="0" smtClean="0"/>
              <a:t>chatting a </a:t>
            </a:r>
            <a:r>
              <a:rPr lang="en-US" sz="1800" dirty="0"/>
              <a:t>way forward in a manner that is consistent with the objectives of transformative constitutionalism. </a:t>
            </a:r>
          </a:p>
          <a:p>
            <a:pPr marL="0" indent="0" algn="just">
              <a:buNone/>
            </a:pPr>
            <a:endParaRPr lang="en-US" sz="1800" dirty="0" smtClean="0"/>
          </a:p>
          <a:p>
            <a:pPr algn="just"/>
            <a:endParaRPr lang="en-US" sz="1800" dirty="0" smtClean="0"/>
          </a:p>
          <a:p>
            <a:pPr algn="just"/>
            <a:endParaRPr lang="en-US" sz="1800" dirty="0"/>
          </a:p>
        </p:txBody>
      </p:sp>
      <p:sp>
        <p:nvSpPr>
          <p:cNvPr id="4" name="Slide Number Placeholder 3"/>
          <p:cNvSpPr>
            <a:spLocks noGrp="1"/>
          </p:cNvSpPr>
          <p:nvPr>
            <p:ph type="sldNum" sz="quarter" idx="4"/>
          </p:nvPr>
        </p:nvSpPr>
        <p:spPr/>
        <p:txBody>
          <a:bodyPr/>
          <a:lstStyle/>
          <a:p>
            <a:fld id="{BEB4AB6C-EF6F-47A3-B4F7-001B58C47AEA}" type="slidenum">
              <a:rPr lang="en-ZA" smtClean="0"/>
              <a:t>19</a:t>
            </a:fld>
            <a:endParaRPr lang="en-ZA" dirty="0" smtClean="0"/>
          </a:p>
        </p:txBody>
      </p:sp>
    </p:spTree>
    <p:extLst>
      <p:ext uri="{BB962C8B-B14F-4D97-AF65-F5344CB8AC3E}">
        <p14:creationId xmlns:p14="http://schemas.microsoft.com/office/powerpoint/2010/main" val="9430771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000" dirty="0" smtClean="0"/>
              <a:t>PURPOSE OF THE PRESENTATION </a:t>
            </a:r>
            <a:endParaRPr lang="en-US" sz="2000" dirty="0"/>
          </a:p>
        </p:txBody>
      </p:sp>
      <p:sp>
        <p:nvSpPr>
          <p:cNvPr id="3" name="Content Placeholder 2"/>
          <p:cNvSpPr>
            <a:spLocks noGrp="1"/>
          </p:cNvSpPr>
          <p:nvPr>
            <p:ph idx="1"/>
          </p:nvPr>
        </p:nvSpPr>
        <p:spPr>
          <a:xfrm>
            <a:off x="539552" y="1268760"/>
            <a:ext cx="7994848" cy="4674841"/>
          </a:xfrm>
        </p:spPr>
        <p:txBody>
          <a:bodyPr>
            <a:normAutofit fontScale="70000" lnSpcReduction="20000"/>
          </a:bodyPr>
          <a:lstStyle/>
          <a:p>
            <a:pPr marL="0" indent="0" algn="just">
              <a:buNone/>
            </a:pPr>
            <a:endParaRPr lang="en-US" sz="1800" dirty="0"/>
          </a:p>
          <a:p>
            <a:pPr algn="just"/>
            <a:r>
              <a:rPr lang="en-US" sz="2800" dirty="0">
                <a:latin typeface="Arial" panose="020B0604020202020204" pitchFamily="34" charset="0"/>
                <a:cs typeface="Arial" panose="020B0604020202020204" pitchFamily="34" charset="0"/>
              </a:rPr>
              <a:t>To brief the Portfolio Committee </a:t>
            </a:r>
            <a:r>
              <a:rPr lang="en-US" sz="2800" dirty="0" smtClean="0">
                <a:latin typeface="Arial" panose="020B0604020202020204" pitchFamily="34" charset="0"/>
                <a:cs typeface="Arial" panose="020B0604020202020204" pitchFamily="34" charset="0"/>
              </a:rPr>
              <a:t>on </a:t>
            </a:r>
            <a:r>
              <a:rPr lang="en-US" sz="2800" dirty="0">
                <a:latin typeface="Arial" panose="020B0604020202020204" pitchFamily="34" charset="0"/>
                <a:cs typeface="Arial" panose="020B0604020202020204" pitchFamily="34" charset="0"/>
              </a:rPr>
              <a:t>the </a:t>
            </a:r>
            <a:r>
              <a:rPr lang="en-US" sz="2800" dirty="0" smtClean="0">
                <a:latin typeface="Arial" panose="020B0604020202020204" pitchFamily="34" charset="0"/>
                <a:cs typeface="Arial" panose="020B0604020202020204" pitchFamily="34" charset="0"/>
              </a:rPr>
              <a:t>Copyright Amendment Bill &amp; the Performers Protection Amendment Bill;</a:t>
            </a:r>
          </a:p>
          <a:p>
            <a:pPr algn="just"/>
            <a:r>
              <a:rPr lang="en-US" sz="2800" dirty="0" smtClean="0">
                <a:latin typeface="Arial" panose="020B0604020202020204" pitchFamily="34" charset="0"/>
                <a:cs typeface="Arial" panose="020B0604020202020204" pitchFamily="34" charset="0"/>
              </a:rPr>
              <a:t>Provide clarity why the DSAC is involved in this matter;</a:t>
            </a:r>
          </a:p>
          <a:p>
            <a:pPr algn="just"/>
            <a:r>
              <a:rPr lang="en-US" sz="2800" dirty="0" smtClean="0">
                <a:latin typeface="Arial" panose="020B0604020202020204" pitchFamily="34" charset="0"/>
                <a:cs typeface="Arial" panose="020B0604020202020204" pitchFamily="34" charset="0"/>
              </a:rPr>
              <a:t>The presentation will </a:t>
            </a:r>
            <a:r>
              <a:rPr lang="en-US" sz="2800" dirty="0" smtClean="0">
                <a:latin typeface="Arial" panose="020B0604020202020204" pitchFamily="34" charset="0"/>
                <a:cs typeface="Arial" panose="020B0604020202020204" pitchFamily="34" charset="0"/>
              </a:rPr>
              <a:t>provide history and context – why the Bills were introduced;</a:t>
            </a:r>
          </a:p>
          <a:p>
            <a:pPr algn="just"/>
            <a:r>
              <a:rPr lang="en-US" sz="2800" dirty="0" smtClean="0">
                <a:latin typeface="Arial" panose="020B0604020202020204" pitchFamily="34" charset="0"/>
                <a:cs typeface="Arial" panose="020B0604020202020204" pitchFamily="34" charset="0"/>
              </a:rPr>
              <a:t>Touch on the process that was followed in the introduction of the Bills;</a:t>
            </a:r>
          </a:p>
          <a:p>
            <a:pPr algn="just"/>
            <a:r>
              <a:rPr lang="en-US" sz="2800" dirty="0" smtClean="0">
                <a:latin typeface="Arial" panose="020B0604020202020204" pitchFamily="34" charset="0"/>
                <a:cs typeface="Arial" panose="020B0604020202020204" pitchFamily="34" charset="0"/>
              </a:rPr>
              <a:t>Provide the objectives and key highlights of the Bills;</a:t>
            </a:r>
          </a:p>
          <a:p>
            <a:pPr algn="just"/>
            <a:r>
              <a:rPr lang="en-US" sz="2800" dirty="0">
                <a:latin typeface="Arial" panose="020B0604020202020204" pitchFamily="34" charset="0"/>
                <a:cs typeface="Arial" panose="020B0604020202020204" pitchFamily="34" charset="0"/>
              </a:rPr>
              <a:t>Provide the current status relating to the </a:t>
            </a:r>
            <a:r>
              <a:rPr lang="en-US" sz="2800" dirty="0" smtClean="0">
                <a:latin typeface="Arial" panose="020B0604020202020204" pitchFamily="34" charset="0"/>
                <a:cs typeface="Arial" panose="020B0604020202020204" pitchFamily="34" charset="0"/>
              </a:rPr>
              <a:t>Bills - the reservations raised by the President;</a:t>
            </a:r>
          </a:p>
          <a:p>
            <a:pPr algn="just"/>
            <a:r>
              <a:rPr lang="en-US" sz="2800" dirty="0">
                <a:latin typeface="Arial" panose="020B0604020202020204" pitchFamily="34" charset="0"/>
                <a:cs typeface="Arial" panose="020B0604020202020204" pitchFamily="34" charset="0"/>
              </a:rPr>
              <a:t>R</a:t>
            </a:r>
            <a:r>
              <a:rPr lang="en-US" sz="2800" dirty="0" smtClean="0">
                <a:latin typeface="Arial" panose="020B0604020202020204" pitchFamily="34" charset="0"/>
                <a:cs typeface="Arial" panose="020B0604020202020204" pitchFamily="34" charset="0"/>
              </a:rPr>
              <a:t>esponses to the reservations &amp; the proposed solution;</a:t>
            </a:r>
          </a:p>
          <a:p>
            <a:pPr algn="just"/>
            <a:r>
              <a:rPr lang="en-US" sz="2800" dirty="0" smtClean="0">
                <a:solidFill>
                  <a:srgbClr val="FF0000"/>
                </a:solidFill>
                <a:latin typeface="Arial" panose="020B0604020202020204" pitchFamily="34" charset="0"/>
                <a:cs typeface="Arial" panose="020B0604020202020204" pitchFamily="34" charset="0"/>
              </a:rPr>
              <a:t>Responding to the debate on the Fair Use/Fair Dealing model – in order to guide the various study committees</a:t>
            </a:r>
            <a:r>
              <a:rPr lang="en-US" sz="2800" dirty="0" smtClean="0">
                <a:latin typeface="Arial" panose="020B0604020202020204" pitchFamily="34" charset="0"/>
                <a:cs typeface="Arial" panose="020B0604020202020204" pitchFamily="34" charset="0"/>
              </a:rPr>
              <a:t>.  </a:t>
            </a:r>
          </a:p>
          <a:p>
            <a:pPr algn="just"/>
            <a:r>
              <a:rPr lang="en-US" sz="2800" dirty="0" smtClean="0">
                <a:latin typeface="Arial" panose="020B0604020202020204" pitchFamily="34" charset="0"/>
                <a:cs typeface="Arial" panose="020B0604020202020204" pitchFamily="34" charset="0"/>
              </a:rPr>
              <a:t>To </a:t>
            </a:r>
            <a:r>
              <a:rPr lang="en-US" sz="2800" dirty="0">
                <a:latin typeface="Arial" panose="020B0604020202020204" pitchFamily="34" charset="0"/>
                <a:cs typeface="Arial" panose="020B0604020202020204" pitchFamily="34" charset="0"/>
              </a:rPr>
              <a:t>provide details </a:t>
            </a:r>
            <a:r>
              <a:rPr lang="en-US" sz="2800" dirty="0" smtClean="0">
                <a:latin typeface="Arial" panose="020B0604020202020204" pitchFamily="34" charset="0"/>
                <a:cs typeface="Arial" panose="020B0604020202020204" pitchFamily="34" charset="0"/>
              </a:rPr>
              <a:t>on the </a:t>
            </a:r>
            <a:r>
              <a:rPr lang="en-US" sz="2800" dirty="0">
                <a:latin typeface="Arial" panose="020B0604020202020204" pitchFamily="34" charset="0"/>
                <a:cs typeface="Arial" panose="020B0604020202020204" pitchFamily="34" charset="0"/>
              </a:rPr>
              <a:t>provisions of the </a:t>
            </a:r>
            <a:r>
              <a:rPr lang="en-US" sz="2800" dirty="0" smtClean="0">
                <a:latin typeface="Arial" panose="020B0604020202020204" pitchFamily="34" charset="0"/>
                <a:cs typeface="Arial" panose="020B0604020202020204" pitchFamily="34" charset="0"/>
              </a:rPr>
              <a:t>Bills  (</a:t>
            </a:r>
            <a:r>
              <a:rPr lang="en-US" sz="2800" dirty="0" smtClean="0">
                <a:solidFill>
                  <a:srgbClr val="FF0000"/>
                </a:solidFill>
                <a:latin typeface="Arial" panose="020B0604020202020204" pitchFamily="34" charset="0"/>
                <a:cs typeface="Arial" panose="020B0604020202020204" pitchFamily="34" charset="0"/>
              </a:rPr>
              <a:t>This part is for the PC information but could be presented if time allows</a:t>
            </a:r>
            <a:r>
              <a:rPr lang="en-US" sz="2800" dirty="0" smtClean="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p>
            <a:pPr algn="just"/>
            <a:endParaRPr lang="en-US" sz="2800" dirty="0" smtClean="0"/>
          </a:p>
          <a:p>
            <a:pPr algn="just"/>
            <a:endParaRPr lang="en-US" sz="2800" dirty="0"/>
          </a:p>
        </p:txBody>
      </p:sp>
      <p:sp>
        <p:nvSpPr>
          <p:cNvPr id="4" name="Slide Number Placeholder 3"/>
          <p:cNvSpPr>
            <a:spLocks noGrp="1"/>
          </p:cNvSpPr>
          <p:nvPr>
            <p:ph type="sldNum" sz="quarter" idx="4"/>
          </p:nvPr>
        </p:nvSpPr>
        <p:spPr/>
        <p:txBody>
          <a:bodyPr/>
          <a:lstStyle/>
          <a:p>
            <a:fld id="{31499786-F10C-45AF-828C-1E5A8847BC36}" type="slidenum">
              <a:rPr lang="en-ZA" smtClean="0"/>
              <a:t>2</a:t>
            </a:fld>
            <a:endParaRPr lang="en-ZA" dirty="0" smtClean="0"/>
          </a:p>
        </p:txBody>
      </p:sp>
    </p:spTree>
    <p:extLst>
      <p:ext uri="{BB962C8B-B14F-4D97-AF65-F5344CB8AC3E}">
        <p14:creationId xmlns:p14="http://schemas.microsoft.com/office/powerpoint/2010/main" val="15457384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WHAT IS FAIR </a:t>
            </a:r>
            <a:r>
              <a:rPr lang="en-US" dirty="0">
                <a:latin typeface="Calibri" panose="020F0502020204030204" pitchFamily="34" charset="0"/>
                <a:ea typeface="Calibri" panose="020F0502020204030204" pitchFamily="34" charset="0"/>
                <a:cs typeface="Times New Roman" panose="02020603050405020304" pitchFamily="18" charset="0"/>
              </a:rPr>
              <a:t>USE </a:t>
            </a:r>
            <a:r>
              <a:rPr lang="en-US" dirty="0" smtClean="0">
                <a:latin typeface="Calibri" panose="020F0502020204030204" pitchFamily="34" charset="0"/>
                <a:ea typeface="Calibri" panose="020F0502020204030204" pitchFamily="34" charset="0"/>
                <a:cs typeface="Times New Roman" panose="02020603050405020304" pitchFamily="18" charset="0"/>
              </a:rPr>
              <a:t>&amp; </a:t>
            </a:r>
            <a:r>
              <a:rPr lang="en-US" dirty="0">
                <a:latin typeface="Calibri" panose="020F0502020204030204" pitchFamily="34" charset="0"/>
                <a:ea typeface="Calibri" panose="020F0502020204030204" pitchFamily="34" charset="0"/>
                <a:cs typeface="Times New Roman" panose="02020603050405020304" pitchFamily="18" charset="0"/>
              </a:rPr>
              <a:t>FAIR DEALING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p:cNvSpPr>
            <a:spLocks noGrp="1"/>
          </p:cNvSpPr>
          <p:nvPr>
            <p:ph idx="1"/>
          </p:nvPr>
        </p:nvSpPr>
        <p:spPr>
          <a:xfrm>
            <a:off x="611560" y="1600201"/>
            <a:ext cx="7922840" cy="4343400"/>
          </a:xfrm>
        </p:spPr>
        <p:txBody>
          <a:bodyPr>
            <a:normAutofit lnSpcReduction="10000"/>
          </a:bodyPr>
          <a:lstStyle/>
          <a:p>
            <a:pPr algn="just"/>
            <a:r>
              <a:rPr lang="en-US" sz="2400" b="0" dirty="0" smtClean="0"/>
              <a:t>"</a:t>
            </a:r>
            <a:r>
              <a:rPr lang="en-US" sz="2400" dirty="0">
                <a:solidFill>
                  <a:srgbClr val="EB8D03"/>
                </a:solidFill>
              </a:rPr>
              <a:t>Fair dealing" and </a:t>
            </a:r>
            <a:r>
              <a:rPr lang="en-US" sz="2400" dirty="0" smtClean="0">
                <a:solidFill>
                  <a:srgbClr val="EB8D03"/>
                </a:solidFill>
              </a:rPr>
              <a:t>“</a:t>
            </a:r>
            <a:r>
              <a:rPr lang="en-US" sz="2400" dirty="0" smtClean="0">
                <a:solidFill>
                  <a:srgbClr val="EB8D03"/>
                </a:solidFill>
              </a:rPr>
              <a:t>F</a:t>
            </a:r>
            <a:r>
              <a:rPr lang="en-US" sz="2400" dirty="0" smtClean="0">
                <a:solidFill>
                  <a:srgbClr val="EB8D03"/>
                </a:solidFill>
              </a:rPr>
              <a:t>air </a:t>
            </a:r>
            <a:r>
              <a:rPr lang="en-US" sz="2400" dirty="0">
                <a:solidFill>
                  <a:srgbClr val="EB8D03"/>
                </a:solidFill>
              </a:rPr>
              <a:t>use" are related concepts pertaining to users' rights under copyright </a:t>
            </a:r>
            <a:r>
              <a:rPr lang="en-US" sz="2400" dirty="0" smtClean="0">
                <a:solidFill>
                  <a:srgbClr val="EB8D03"/>
                </a:solidFill>
              </a:rPr>
              <a:t>law;</a:t>
            </a:r>
          </a:p>
          <a:p>
            <a:pPr algn="just"/>
            <a:r>
              <a:rPr lang="en-US" sz="2400" dirty="0" smtClean="0">
                <a:solidFill>
                  <a:srgbClr val="EB8D03"/>
                </a:solidFill>
              </a:rPr>
              <a:t>The framework </a:t>
            </a:r>
            <a:r>
              <a:rPr lang="en-US" sz="2400" dirty="0" smtClean="0">
                <a:solidFill>
                  <a:srgbClr val="EB8D03"/>
                </a:solidFill>
              </a:rPr>
              <a:t>is designed </a:t>
            </a:r>
            <a:r>
              <a:rPr lang="en-US" sz="2400" dirty="0">
                <a:solidFill>
                  <a:srgbClr val="EB8D03"/>
                </a:solidFill>
              </a:rPr>
              <a:t>to allow the lawful use or reproduction of work without having to seek permission from the copyright owner(s) or creator(s) or infringing their </a:t>
            </a:r>
            <a:r>
              <a:rPr lang="en-US" sz="2400" dirty="0" smtClean="0">
                <a:solidFill>
                  <a:srgbClr val="EB8D03"/>
                </a:solidFill>
              </a:rPr>
              <a:t>legal rights;</a:t>
            </a:r>
            <a:endParaRPr lang="en-US" sz="2400" dirty="0" smtClean="0">
              <a:solidFill>
                <a:srgbClr val="EB8D03"/>
              </a:solidFill>
            </a:endParaRPr>
          </a:p>
          <a:p>
            <a:pPr algn="just"/>
            <a:r>
              <a:rPr lang="en-US" sz="2400" dirty="0" smtClean="0">
                <a:solidFill>
                  <a:srgbClr val="EB8D03"/>
                </a:solidFill>
              </a:rPr>
              <a:t>In line with international </a:t>
            </a:r>
            <a:r>
              <a:rPr lang="en-US" sz="2400" dirty="0" smtClean="0">
                <a:solidFill>
                  <a:srgbClr val="EB8D03"/>
                </a:solidFill>
              </a:rPr>
              <a:t>treaties</a:t>
            </a:r>
            <a:r>
              <a:rPr lang="en-US" sz="2400" dirty="0" smtClean="0">
                <a:solidFill>
                  <a:srgbClr val="EB8D03"/>
                </a:solidFill>
              </a:rPr>
              <a:t>, copyright </a:t>
            </a:r>
            <a:r>
              <a:rPr lang="en-US" sz="2400" dirty="0">
                <a:solidFill>
                  <a:srgbClr val="EB8D03"/>
                </a:solidFill>
              </a:rPr>
              <a:t>is not </a:t>
            </a:r>
            <a:r>
              <a:rPr lang="en-US" sz="2400" dirty="0" smtClean="0">
                <a:solidFill>
                  <a:srgbClr val="EB8D03"/>
                </a:solidFill>
              </a:rPr>
              <a:t>absolute but limited;</a:t>
            </a:r>
          </a:p>
          <a:p>
            <a:pPr algn="just"/>
            <a:r>
              <a:rPr lang="en-US" sz="2400" dirty="0" smtClean="0">
                <a:solidFill>
                  <a:srgbClr val="EB8D03"/>
                </a:solidFill>
              </a:rPr>
              <a:t>Limitations &amp; Exceptions are </a:t>
            </a:r>
            <a:r>
              <a:rPr lang="en-US" sz="2400" dirty="0" smtClean="0">
                <a:solidFill>
                  <a:srgbClr val="EB8D03"/>
                </a:solidFill>
              </a:rPr>
              <a:t>therefore </a:t>
            </a:r>
            <a:r>
              <a:rPr lang="en-US" sz="2400" dirty="0" smtClean="0">
                <a:solidFill>
                  <a:srgbClr val="EB8D03"/>
                </a:solidFill>
              </a:rPr>
              <a:t>used to regulate the limits the exclusive rights, while granting users limited “exceptions” </a:t>
            </a:r>
            <a:r>
              <a:rPr lang="en-US" sz="2400" dirty="0">
                <a:solidFill>
                  <a:srgbClr val="EB8D03"/>
                </a:solidFill>
              </a:rPr>
              <a:t>to </a:t>
            </a:r>
            <a:r>
              <a:rPr lang="en-US" sz="2400" dirty="0" smtClean="0">
                <a:solidFill>
                  <a:srgbClr val="EB8D03"/>
                </a:solidFill>
              </a:rPr>
              <a:t>access the copyright materials.</a:t>
            </a:r>
            <a:endParaRPr lang="en-US" sz="2400" dirty="0" smtClean="0">
              <a:solidFill>
                <a:srgbClr val="EB8D03"/>
              </a:solidFill>
            </a:endParaRPr>
          </a:p>
          <a:p>
            <a:endParaRPr lang="en-US" dirty="0"/>
          </a:p>
        </p:txBody>
      </p:sp>
      <p:sp>
        <p:nvSpPr>
          <p:cNvPr id="4" name="Slide Number Placeholder 3"/>
          <p:cNvSpPr>
            <a:spLocks noGrp="1"/>
          </p:cNvSpPr>
          <p:nvPr>
            <p:ph type="sldNum" sz="quarter" idx="4"/>
          </p:nvPr>
        </p:nvSpPr>
        <p:spPr/>
        <p:txBody>
          <a:bodyPr/>
          <a:lstStyle/>
          <a:p>
            <a:fld id="{F1CDFFC2-9443-4BDB-8B9F-6491A2149546}" type="slidenum">
              <a:rPr lang="en-ZA" smtClean="0"/>
              <a:t>20</a:t>
            </a:fld>
            <a:endParaRPr lang="en-ZA" dirty="0" smtClean="0"/>
          </a:p>
        </p:txBody>
      </p:sp>
    </p:spTree>
    <p:extLst>
      <p:ext uri="{BB962C8B-B14F-4D97-AF65-F5344CB8AC3E}">
        <p14:creationId xmlns:p14="http://schemas.microsoft.com/office/powerpoint/2010/main" val="63323934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t>
            </a:r>
            <a:r>
              <a:rPr lang="en-US" dirty="0" smtClean="0"/>
              <a:t>FAIR </a:t>
            </a:r>
            <a:r>
              <a:rPr lang="en-US" dirty="0"/>
              <a:t>USE v FAIR DEALING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9131967"/>
              </p:ext>
            </p:extLst>
          </p:nvPr>
        </p:nvGraphicFramePr>
        <p:xfrm>
          <a:off x="457200" y="1600200"/>
          <a:ext cx="8077200" cy="4516120"/>
        </p:xfrm>
        <a:graphic>
          <a:graphicData uri="http://schemas.openxmlformats.org/drawingml/2006/table">
            <a:tbl>
              <a:tblPr firstRow="1" bandRow="1">
                <a:tableStyleId>{5C22544A-7EE6-4342-B048-85BDC9FD1C3A}</a:tableStyleId>
              </a:tblPr>
              <a:tblGrid>
                <a:gridCol w="4038600"/>
                <a:gridCol w="4038600"/>
              </a:tblGrid>
              <a:tr h="370840">
                <a:tc>
                  <a:txBody>
                    <a:bodyPr/>
                    <a:lstStyle/>
                    <a:p>
                      <a:r>
                        <a:rPr lang="en-US" dirty="0" smtClean="0"/>
                        <a:t>FAIR DEALING</a:t>
                      </a:r>
                      <a:r>
                        <a:rPr lang="en-US" baseline="0" dirty="0" smtClean="0"/>
                        <a:t> </a:t>
                      </a:r>
                      <a:r>
                        <a:rPr lang="en-US" baseline="0" dirty="0" smtClean="0"/>
                        <a:t> IN BRIEF</a:t>
                      </a:r>
                      <a:endParaRPr lang="en-US" dirty="0"/>
                    </a:p>
                  </a:txBody>
                  <a:tcPr/>
                </a:tc>
                <a:tc>
                  <a:txBody>
                    <a:bodyPr/>
                    <a:lstStyle/>
                    <a:p>
                      <a:r>
                        <a:rPr lang="en-US" dirty="0" smtClean="0"/>
                        <a:t>FAIR</a:t>
                      </a:r>
                      <a:r>
                        <a:rPr lang="en-US" baseline="0" dirty="0" smtClean="0"/>
                        <a:t> </a:t>
                      </a:r>
                      <a:r>
                        <a:rPr lang="en-US" baseline="0" dirty="0" smtClean="0"/>
                        <a:t>USE IN BRIEF</a:t>
                      </a:r>
                      <a:endParaRPr lang="en-US" dirty="0"/>
                    </a:p>
                  </a:txBody>
                  <a:tcPr/>
                </a:tc>
              </a:tr>
              <a:tr h="370840">
                <a:tc>
                  <a:txBody>
                    <a:bodyPr/>
                    <a:lstStyle/>
                    <a:p>
                      <a:pPr algn="just"/>
                      <a:r>
                        <a:rPr lang="en-US" sz="1400" kern="1200" dirty="0" smtClean="0">
                          <a:solidFill>
                            <a:schemeClr val="dk1"/>
                          </a:solidFill>
                          <a:effectLst/>
                          <a:latin typeface="+mn-lt"/>
                          <a:ea typeface="+mn-ea"/>
                          <a:cs typeface="+mn-cs"/>
                        </a:rPr>
                        <a:t>Current South African law permits an otherwise fair dealing with a work for a closed set of purposes:</a:t>
                      </a:r>
                    </a:p>
                    <a:p>
                      <a:pPr algn="just"/>
                      <a:endParaRPr lang="en-US"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(1) Copyright shall not be infringed by any fair dealing with a literary or musical work-</a:t>
                      </a:r>
                    </a:p>
                    <a:p>
                      <a:pPr algn="just"/>
                      <a:r>
                        <a:rPr lang="en-US" sz="1400" kern="1200" dirty="0" smtClean="0">
                          <a:solidFill>
                            <a:schemeClr val="dk1"/>
                          </a:solidFill>
                          <a:effectLst/>
                          <a:latin typeface="+mn-lt"/>
                          <a:ea typeface="+mn-ea"/>
                          <a:cs typeface="+mn-cs"/>
                        </a:rPr>
                        <a:t>(a) for the purposes of research or private study by, or the personal or private use of, the person using the work;</a:t>
                      </a:r>
                    </a:p>
                    <a:p>
                      <a:pPr algn="just"/>
                      <a:r>
                        <a:rPr lang="en-US" sz="1400" kern="1200" dirty="0" smtClean="0">
                          <a:solidFill>
                            <a:schemeClr val="dk1"/>
                          </a:solidFill>
                          <a:effectLst/>
                          <a:latin typeface="+mn-lt"/>
                          <a:ea typeface="+mn-ea"/>
                          <a:cs typeface="+mn-cs"/>
                        </a:rPr>
                        <a:t>(b) for the purposes of criticism or review of that work or of another work; or</a:t>
                      </a:r>
                    </a:p>
                    <a:p>
                      <a:pPr algn="just"/>
                      <a:r>
                        <a:rPr lang="en-US" sz="1400" kern="1200" dirty="0" smtClean="0">
                          <a:solidFill>
                            <a:schemeClr val="dk1"/>
                          </a:solidFill>
                          <a:effectLst/>
                          <a:latin typeface="+mn-lt"/>
                          <a:ea typeface="+mn-ea"/>
                          <a:cs typeface="+mn-cs"/>
                        </a:rPr>
                        <a:t>(c) for the purpose of reporting current events –</a:t>
                      </a:r>
                    </a:p>
                    <a:p>
                      <a:pPr algn="just"/>
                      <a:r>
                        <a:rPr lang="en-US" sz="1400" kern="1200" dirty="0" smtClean="0">
                          <a:solidFill>
                            <a:schemeClr val="dk1"/>
                          </a:solidFill>
                          <a:effectLst/>
                          <a:latin typeface="+mn-lt"/>
                          <a:ea typeface="+mn-ea"/>
                          <a:cs typeface="+mn-cs"/>
                        </a:rPr>
                        <a:t>(i) in a newspaper, magazine or similar periodical; or (ii) by means of broadcasting or in a cinematograph film</a:t>
                      </a:r>
                    </a:p>
                    <a:p>
                      <a:pPr algn="just"/>
                      <a:endParaRPr lang="en-US" sz="1400" dirty="0"/>
                    </a:p>
                  </a:txBody>
                  <a:tcPr/>
                </a:tc>
                <a:tc>
                  <a:txBody>
                    <a:bodyPr/>
                    <a:lstStyle/>
                    <a:p>
                      <a:pPr algn="just"/>
                      <a:r>
                        <a:rPr lang="en-US" sz="1400" kern="1200" dirty="0" smtClean="0">
                          <a:solidFill>
                            <a:schemeClr val="dk1"/>
                          </a:solidFill>
                          <a:effectLst/>
                          <a:latin typeface="+mn-lt"/>
                          <a:ea typeface="+mn-ea"/>
                          <a:cs typeface="+mn-cs"/>
                        </a:rPr>
                        <a:t>12A. (1) (a) In addition to uses specifically authorised, fair use in respect of a work or the performance of that work, for purposes </a:t>
                      </a:r>
                      <a:r>
                        <a:rPr lang="en-US" sz="1400" b="1" u="sng" kern="1200" dirty="0" smtClean="0">
                          <a:solidFill>
                            <a:srgbClr val="FF0000"/>
                          </a:solidFill>
                          <a:effectLst/>
                          <a:latin typeface="+mn-lt"/>
                          <a:ea typeface="+mn-ea"/>
                          <a:cs typeface="+mn-cs"/>
                        </a:rPr>
                        <a:t>such as</a:t>
                      </a:r>
                      <a:r>
                        <a:rPr lang="en-US" sz="1400" u="sng" kern="1200" dirty="0" smtClean="0">
                          <a:solidFill>
                            <a:srgbClr val="FF0000"/>
                          </a:solidFill>
                          <a:effectLst/>
                          <a:latin typeface="+mn-lt"/>
                          <a:ea typeface="+mn-ea"/>
                          <a:cs typeface="+mn-cs"/>
                        </a:rPr>
                        <a:t> </a:t>
                      </a:r>
                      <a:r>
                        <a:rPr lang="en-US" sz="1400" kern="1200" dirty="0" smtClean="0">
                          <a:solidFill>
                            <a:schemeClr val="dk1"/>
                          </a:solidFill>
                          <a:effectLst/>
                          <a:latin typeface="+mn-lt"/>
                          <a:ea typeface="+mn-ea"/>
                          <a:cs typeface="+mn-cs"/>
                        </a:rPr>
                        <a:t>the following, does not infringe copyright in that work:</a:t>
                      </a:r>
                    </a:p>
                    <a:p>
                      <a:pPr algn="just"/>
                      <a:endParaRPr lang="en-US" sz="1400" kern="1200" dirty="0" smtClean="0">
                        <a:solidFill>
                          <a:schemeClr val="dk1"/>
                        </a:solidFill>
                        <a:effectLst/>
                        <a:latin typeface="+mn-lt"/>
                        <a:ea typeface="+mn-ea"/>
                        <a:cs typeface="+mn-cs"/>
                      </a:endParaRPr>
                    </a:p>
                    <a:p>
                      <a:pPr algn="just"/>
                      <a:r>
                        <a:rPr lang="en-US" sz="1400" kern="1200" dirty="0" smtClean="0">
                          <a:solidFill>
                            <a:schemeClr val="dk1"/>
                          </a:solidFill>
                          <a:effectLst/>
                          <a:latin typeface="+mn-lt"/>
                          <a:ea typeface="+mn-ea"/>
                          <a:cs typeface="+mn-cs"/>
                        </a:rPr>
                        <a:t>(i) Research, private study or personal use, including the use of a lawful copy of the work at a different time or with a different device;</a:t>
                      </a:r>
                    </a:p>
                    <a:p>
                      <a:pPr algn="just"/>
                      <a:r>
                        <a:rPr lang="en-US" sz="1400" kern="1200" dirty="0" smtClean="0">
                          <a:solidFill>
                            <a:schemeClr val="dk1"/>
                          </a:solidFill>
                          <a:effectLst/>
                          <a:latin typeface="+mn-lt"/>
                          <a:ea typeface="+mn-ea"/>
                          <a:cs typeface="+mn-cs"/>
                        </a:rPr>
                        <a:t>(ii) criticism or review of that work or of another work;</a:t>
                      </a:r>
                    </a:p>
                    <a:p>
                      <a:pPr algn="just"/>
                      <a:r>
                        <a:rPr lang="en-US" sz="1400" kern="1200" dirty="0" smtClean="0">
                          <a:solidFill>
                            <a:schemeClr val="dk1"/>
                          </a:solidFill>
                          <a:effectLst/>
                          <a:latin typeface="+mn-lt"/>
                          <a:ea typeface="+mn-ea"/>
                          <a:cs typeface="+mn-cs"/>
                        </a:rPr>
                        <a:t>(iii) reporting current events;</a:t>
                      </a:r>
                    </a:p>
                    <a:p>
                      <a:pPr algn="just"/>
                      <a:r>
                        <a:rPr lang="en-US" sz="1400" kern="1200" dirty="0" smtClean="0">
                          <a:solidFill>
                            <a:schemeClr val="dk1"/>
                          </a:solidFill>
                          <a:effectLst/>
                          <a:latin typeface="+mn-lt"/>
                          <a:ea typeface="+mn-ea"/>
                          <a:cs typeface="+mn-cs"/>
                        </a:rPr>
                        <a:t>(iv) </a:t>
                      </a:r>
                      <a:r>
                        <a:rPr lang="en-US" sz="1400" b="1" kern="1200" dirty="0" smtClean="0">
                          <a:solidFill>
                            <a:schemeClr val="dk1"/>
                          </a:solidFill>
                          <a:effectLst/>
                          <a:latin typeface="+mn-lt"/>
                          <a:ea typeface="+mn-ea"/>
                          <a:cs typeface="+mn-cs"/>
                        </a:rPr>
                        <a:t>scholarship,</a:t>
                      </a:r>
                      <a:r>
                        <a:rPr lang="en-US" sz="1400" kern="1200" dirty="0" smtClean="0">
                          <a:solidFill>
                            <a:schemeClr val="dk1"/>
                          </a:solidFill>
                          <a:effectLst/>
                          <a:latin typeface="+mn-lt"/>
                          <a:ea typeface="+mn-ea"/>
                          <a:cs typeface="+mn-cs"/>
                        </a:rPr>
                        <a:t> </a:t>
                      </a:r>
                      <a:r>
                        <a:rPr lang="en-US" sz="1400" b="1" kern="1200" dirty="0" smtClean="0">
                          <a:solidFill>
                            <a:schemeClr val="dk1"/>
                          </a:solidFill>
                          <a:effectLst/>
                          <a:latin typeface="+mn-lt"/>
                          <a:ea typeface="+mn-ea"/>
                          <a:cs typeface="+mn-cs"/>
                        </a:rPr>
                        <a:t>teaching and education</a:t>
                      </a:r>
                      <a:r>
                        <a:rPr lang="en-US" sz="1400" kern="1200" dirty="0" smtClean="0">
                          <a:solidFill>
                            <a:schemeClr val="dk1"/>
                          </a:solidFill>
                          <a:effectLst/>
                          <a:latin typeface="+mn-lt"/>
                          <a:ea typeface="+mn-ea"/>
                          <a:cs typeface="+mn-cs"/>
                        </a:rPr>
                        <a:t>;</a:t>
                      </a:r>
                    </a:p>
                    <a:p>
                      <a:pPr algn="just"/>
                      <a:r>
                        <a:rPr lang="en-US" sz="1400" kern="1200" dirty="0" smtClean="0">
                          <a:solidFill>
                            <a:schemeClr val="dk1"/>
                          </a:solidFill>
                          <a:effectLst/>
                          <a:latin typeface="+mn-lt"/>
                          <a:ea typeface="+mn-ea"/>
                          <a:cs typeface="+mn-cs"/>
                        </a:rPr>
                        <a:t>(v) comment, illustration, parody, satire, caricature, cartoon, tribute, homage or pastiche;</a:t>
                      </a:r>
                    </a:p>
                    <a:p>
                      <a:pPr algn="just"/>
                      <a:r>
                        <a:rPr lang="en-US" sz="1400" kern="1200" dirty="0" smtClean="0">
                          <a:solidFill>
                            <a:schemeClr val="dk1"/>
                          </a:solidFill>
                          <a:effectLst/>
                          <a:latin typeface="+mn-lt"/>
                          <a:ea typeface="+mn-ea"/>
                          <a:cs typeface="+mn-cs"/>
                        </a:rPr>
                        <a:t>(vi) preservation of and access to the collections </a:t>
                      </a:r>
                      <a:r>
                        <a:rPr lang="en-US" sz="1400" b="1" kern="1200" dirty="0" smtClean="0">
                          <a:solidFill>
                            <a:schemeClr val="dk1"/>
                          </a:solidFill>
                          <a:effectLst/>
                          <a:latin typeface="+mn-lt"/>
                          <a:ea typeface="+mn-ea"/>
                          <a:cs typeface="+mn-cs"/>
                        </a:rPr>
                        <a:t>of libraries, archives and museums;</a:t>
                      </a:r>
                      <a:r>
                        <a:rPr lang="en-US" sz="1400" kern="1200" dirty="0" smtClean="0">
                          <a:solidFill>
                            <a:schemeClr val="dk1"/>
                          </a:solidFill>
                          <a:effectLst/>
                          <a:latin typeface="+mn-lt"/>
                          <a:ea typeface="+mn-ea"/>
                          <a:cs typeface="+mn-cs"/>
                        </a:rPr>
                        <a:t> and</a:t>
                      </a:r>
                    </a:p>
                    <a:p>
                      <a:pPr algn="just"/>
                      <a:r>
                        <a:rPr lang="en-US" sz="1400" kern="1200" dirty="0" smtClean="0">
                          <a:solidFill>
                            <a:schemeClr val="dk1"/>
                          </a:solidFill>
                          <a:effectLst/>
                          <a:latin typeface="+mn-lt"/>
                          <a:ea typeface="+mn-ea"/>
                          <a:cs typeface="+mn-cs"/>
                        </a:rPr>
                        <a:t>(vii) ensuring proper performance of public administration.</a:t>
                      </a:r>
                    </a:p>
                    <a:p>
                      <a:pPr algn="just"/>
                      <a:endParaRPr lang="en-US" sz="1400" dirty="0"/>
                    </a:p>
                  </a:txBody>
                  <a:tcPr/>
                </a:tc>
              </a:tr>
            </a:tbl>
          </a:graphicData>
        </a:graphic>
      </p:graphicFrame>
      <p:sp>
        <p:nvSpPr>
          <p:cNvPr id="4" name="Slide Number Placeholder 3"/>
          <p:cNvSpPr>
            <a:spLocks noGrp="1"/>
          </p:cNvSpPr>
          <p:nvPr>
            <p:ph type="sldNum" sz="quarter" idx="4"/>
          </p:nvPr>
        </p:nvSpPr>
        <p:spPr/>
        <p:txBody>
          <a:bodyPr/>
          <a:lstStyle/>
          <a:p>
            <a:fld id="{3B0CB84F-610A-4767-909B-7D38B4A6A9A6}" type="slidenum">
              <a:rPr lang="en-ZA" smtClean="0"/>
              <a:t>21</a:t>
            </a:fld>
            <a:endParaRPr lang="en-ZA" dirty="0" smtClean="0"/>
          </a:p>
        </p:txBody>
      </p:sp>
    </p:spTree>
    <p:extLst>
      <p:ext uri="{BB962C8B-B14F-4D97-AF65-F5344CB8AC3E}">
        <p14:creationId xmlns:p14="http://schemas.microsoft.com/office/powerpoint/2010/main" val="40310481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DIFFERENCES BETWEEN THE TWO</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6141092"/>
              </p:ext>
            </p:extLst>
          </p:nvPr>
        </p:nvGraphicFramePr>
        <p:xfrm>
          <a:off x="457200" y="1484785"/>
          <a:ext cx="7994650" cy="4859339"/>
        </p:xfrm>
        <a:graphic>
          <a:graphicData uri="http://schemas.openxmlformats.org/drawingml/2006/table">
            <a:tbl>
              <a:tblPr firstRow="1" bandRow="1">
                <a:tableStyleId>{5C22544A-7EE6-4342-B048-85BDC9FD1C3A}</a:tableStyleId>
              </a:tblPr>
              <a:tblGrid>
                <a:gridCol w="3672210"/>
                <a:gridCol w="4322440"/>
              </a:tblGrid>
              <a:tr h="378779">
                <a:tc>
                  <a:txBody>
                    <a:bodyPr/>
                    <a:lstStyle/>
                    <a:p>
                      <a:r>
                        <a:rPr lang="en-US" dirty="0" smtClean="0"/>
                        <a:t>FAIR DEALING</a:t>
                      </a:r>
                      <a:endParaRPr lang="en-US" dirty="0"/>
                    </a:p>
                  </a:txBody>
                  <a:tcPr/>
                </a:tc>
                <a:tc>
                  <a:txBody>
                    <a:bodyPr/>
                    <a:lstStyle/>
                    <a:p>
                      <a:r>
                        <a:rPr lang="en-US" dirty="0" smtClean="0"/>
                        <a:t>FAIR USE</a:t>
                      </a:r>
                      <a:endParaRPr lang="en-US" dirty="0"/>
                    </a:p>
                  </a:txBody>
                  <a:tcPr/>
                </a:tc>
              </a:tr>
              <a:tr h="4229732">
                <a:tc>
                  <a:txBody>
                    <a:bodyPr/>
                    <a:lstStyle/>
                    <a:p>
                      <a:pPr marL="285750" lvl="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current law refers to Dealing</a:t>
                      </a:r>
                    </a:p>
                    <a:p>
                      <a:pPr marL="285750" lvl="0" indent="-285750" algn="just">
                        <a:buFont typeface="Arial" panose="020B0604020202020204" pitchFamily="34" charset="0"/>
                        <a:buChar char="•"/>
                      </a:pPr>
                      <a:r>
                        <a:rPr lang="en-US" sz="1800" kern="1200" dirty="0" smtClean="0">
                          <a:solidFill>
                            <a:schemeClr val="dk1"/>
                          </a:solidFill>
                          <a:effectLst/>
                          <a:latin typeface="+mn-lt"/>
                          <a:ea typeface="+mn-ea"/>
                          <a:cs typeface="+mn-cs"/>
                        </a:rPr>
                        <a:t>It comprises of  few cases under which protected works can be used;</a:t>
                      </a:r>
                    </a:p>
                    <a:p>
                      <a:pPr marL="285750" lvl="0" indent="-285750" algn="just">
                        <a:buFont typeface="Arial" panose="020B0604020202020204" pitchFamily="34" charset="0"/>
                        <a:buChar char="•"/>
                      </a:pPr>
                      <a:r>
                        <a:rPr lang="en-US" sz="1800" kern="1200" dirty="0" smtClean="0">
                          <a:solidFill>
                            <a:schemeClr val="dk1"/>
                          </a:solidFill>
                          <a:effectLst/>
                          <a:latin typeface="+mn-lt"/>
                          <a:ea typeface="+mn-ea"/>
                          <a:cs typeface="+mn-cs"/>
                        </a:rPr>
                        <a:t>It allows for only the purposes listed;</a:t>
                      </a:r>
                    </a:p>
                    <a:p>
                      <a:pPr marL="285750" lvl="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onus is on right holders to sue infringers for alleged violations of the law;</a:t>
                      </a:r>
                    </a:p>
                    <a:p>
                      <a:pPr marL="285750" lvl="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a:t>
                      </a:r>
                      <a:r>
                        <a:rPr lang="en-US" sz="1800" kern="1200" dirty="0" smtClean="0">
                          <a:solidFill>
                            <a:schemeClr val="dk1"/>
                          </a:solidFill>
                          <a:effectLst/>
                          <a:latin typeface="+mn-lt"/>
                          <a:ea typeface="+mn-ea"/>
                          <a:cs typeface="+mn-cs"/>
                        </a:rPr>
                        <a:t>defendant should</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provide </a:t>
                      </a:r>
                      <a:r>
                        <a:rPr lang="en-US" sz="1800" kern="1200" dirty="0" smtClean="0">
                          <a:solidFill>
                            <a:schemeClr val="dk1"/>
                          </a:solidFill>
                          <a:effectLst/>
                          <a:latin typeface="+mn-lt"/>
                          <a:ea typeface="+mn-ea"/>
                          <a:cs typeface="+mn-cs"/>
                        </a:rPr>
                        <a:t>any </a:t>
                      </a:r>
                      <a:r>
                        <a:rPr lang="en-US" sz="1800" kern="1200" dirty="0" smtClean="0">
                          <a:solidFill>
                            <a:schemeClr val="dk1"/>
                          </a:solidFill>
                          <a:effectLst/>
                          <a:latin typeface="+mn-lt"/>
                          <a:ea typeface="+mn-ea"/>
                          <a:cs typeface="+mn-cs"/>
                        </a:rPr>
                        <a:t>defense;</a:t>
                      </a:r>
                      <a:endParaRPr lang="en-US" sz="1800" kern="1200" dirty="0" smtClean="0">
                        <a:solidFill>
                          <a:schemeClr val="dk1"/>
                        </a:solidFill>
                        <a:effectLst/>
                        <a:latin typeface="+mn-lt"/>
                        <a:ea typeface="+mn-ea"/>
                        <a:cs typeface="+mn-cs"/>
                      </a:endParaRPr>
                    </a:p>
                    <a:p>
                      <a:pPr marL="285750" lvl="0" indent="-285750" algn="just">
                        <a:buFont typeface="Arial" panose="020B0604020202020204" pitchFamily="34" charset="0"/>
                        <a:buChar char="•"/>
                      </a:pPr>
                      <a:r>
                        <a:rPr lang="en-US" sz="1800" kern="1200" dirty="0" smtClean="0">
                          <a:solidFill>
                            <a:schemeClr val="dk1"/>
                          </a:solidFill>
                          <a:effectLst/>
                          <a:latin typeface="+mn-lt"/>
                          <a:ea typeface="+mn-ea"/>
                          <a:cs typeface="+mn-cs"/>
                        </a:rPr>
                        <a:t>Similar to UK and/EU copyright law system. </a:t>
                      </a:r>
                    </a:p>
                    <a:p>
                      <a:pPr algn="just"/>
                      <a:endParaRPr lang="en-US" sz="1800" dirty="0"/>
                    </a:p>
                  </a:txBody>
                  <a:tcPr/>
                </a:tc>
                <a:tc>
                  <a:txBody>
                    <a:bodyPr/>
                    <a:lstStyle/>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The </a:t>
                      </a:r>
                      <a:r>
                        <a:rPr lang="en-US" sz="1800" kern="1200" dirty="0" smtClean="0">
                          <a:solidFill>
                            <a:schemeClr val="dk1"/>
                          </a:solidFill>
                          <a:effectLst/>
                          <a:latin typeface="+mn-lt"/>
                          <a:ea typeface="+mn-ea"/>
                          <a:cs typeface="+mn-cs"/>
                        </a:rPr>
                        <a:t>PROPOSED BILL refers to </a:t>
                      </a:r>
                      <a:r>
                        <a:rPr lang="en-US" sz="1800" b="1" kern="1200" dirty="0" smtClean="0">
                          <a:solidFill>
                            <a:schemeClr val="dk1"/>
                          </a:solidFill>
                          <a:effectLst/>
                          <a:latin typeface="+mn-lt"/>
                          <a:ea typeface="+mn-ea"/>
                          <a:cs typeface="+mn-cs"/>
                        </a:rPr>
                        <a:t>“uses”</a:t>
                      </a:r>
                      <a:r>
                        <a:rPr lang="en-US" sz="1800" kern="1200" dirty="0" smtClean="0">
                          <a:solidFill>
                            <a:schemeClr val="dk1"/>
                          </a:solidFill>
                          <a:effectLst/>
                          <a:latin typeface="+mn-lt"/>
                          <a:ea typeface="+mn-ea"/>
                          <a:cs typeface="+mn-cs"/>
                        </a:rPr>
                        <a:t> rather than “</a:t>
                      </a:r>
                      <a:r>
                        <a:rPr lang="en-US" sz="1800" b="1" kern="1200" dirty="0" smtClean="0">
                          <a:solidFill>
                            <a:schemeClr val="dk1"/>
                          </a:solidFill>
                          <a:effectLst/>
                          <a:latin typeface="+mn-lt"/>
                          <a:ea typeface="+mn-ea"/>
                          <a:cs typeface="+mn-cs"/>
                        </a:rPr>
                        <a:t>dealings,”</a:t>
                      </a:r>
                      <a:r>
                        <a:rPr lang="en-US" sz="1800" kern="1200" dirty="0" smtClean="0">
                          <a:solidFill>
                            <a:schemeClr val="dk1"/>
                          </a:solidFill>
                          <a:effectLst/>
                          <a:latin typeface="+mn-lt"/>
                          <a:ea typeface="+mn-ea"/>
                          <a:cs typeface="+mn-cs"/>
                        </a:rPr>
                        <a:t> but this is a mere semantic change;</a:t>
                      </a: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By virtue of the inclusion of the words </a:t>
                      </a:r>
                      <a:r>
                        <a:rPr lang="en-US" sz="1800" b="1" kern="1200" dirty="0" smtClean="0">
                          <a:solidFill>
                            <a:schemeClr val="dk1"/>
                          </a:solidFill>
                          <a:effectLst/>
                          <a:latin typeface="+mn-lt"/>
                          <a:ea typeface="+mn-ea"/>
                          <a:cs typeface="+mn-cs"/>
                        </a:rPr>
                        <a:t>“such as”</a:t>
                      </a:r>
                      <a:r>
                        <a:rPr lang="en-US" sz="1800" kern="1200" dirty="0" smtClean="0">
                          <a:solidFill>
                            <a:schemeClr val="dk1"/>
                          </a:solidFill>
                          <a:effectLst/>
                          <a:latin typeface="+mn-lt"/>
                          <a:ea typeface="+mn-ea"/>
                          <a:cs typeface="+mn-cs"/>
                        </a:rPr>
                        <a:t> in the first clause</a:t>
                      </a:r>
                      <a:r>
                        <a:rPr lang="en-US" sz="1800" kern="1200" baseline="0" dirty="0" smtClean="0">
                          <a:solidFill>
                            <a:schemeClr val="dk1"/>
                          </a:solidFill>
                          <a:effectLst/>
                          <a:latin typeface="+mn-lt"/>
                          <a:ea typeface="+mn-ea"/>
                          <a:cs typeface="+mn-cs"/>
                        </a:rPr>
                        <a:t> </a:t>
                      </a:r>
                      <a:r>
                        <a:rPr lang="en-US" sz="1800" kern="1200" baseline="0" dirty="0" smtClean="0">
                          <a:solidFill>
                            <a:schemeClr val="dk1"/>
                          </a:solidFill>
                          <a:effectLst/>
                          <a:latin typeface="+mn-lt"/>
                          <a:ea typeface="+mn-ea"/>
                          <a:cs typeface="+mn-cs"/>
                        </a:rPr>
                        <a:t>of t</a:t>
                      </a:r>
                      <a:r>
                        <a:rPr lang="en-US" sz="1800" kern="1200" dirty="0" smtClean="0">
                          <a:solidFill>
                            <a:schemeClr val="dk1"/>
                          </a:solidFill>
                          <a:effectLst/>
                          <a:latin typeface="+mn-lt"/>
                          <a:ea typeface="+mn-ea"/>
                          <a:cs typeface="+mn-cs"/>
                        </a:rPr>
                        <a:t>he </a:t>
                      </a:r>
                      <a:r>
                        <a:rPr lang="en-US" sz="1800" kern="1200" dirty="0" smtClean="0">
                          <a:solidFill>
                            <a:schemeClr val="dk1"/>
                          </a:solidFill>
                          <a:effectLst/>
                          <a:latin typeface="+mn-lt"/>
                          <a:ea typeface="+mn-ea"/>
                          <a:cs typeface="+mn-cs"/>
                        </a:rPr>
                        <a:t>Bill has </a:t>
                      </a:r>
                      <a:r>
                        <a:rPr lang="en-US" sz="1800" kern="1200" dirty="0" smtClean="0">
                          <a:solidFill>
                            <a:schemeClr val="dk1"/>
                          </a:solidFill>
                          <a:effectLst/>
                          <a:latin typeface="+mn-lt"/>
                          <a:ea typeface="+mn-ea"/>
                          <a:cs typeface="+mn-cs"/>
                        </a:rPr>
                        <a:t>created a </a:t>
                      </a:r>
                      <a:r>
                        <a:rPr lang="en-US" sz="1800" kern="1200" dirty="0" smtClean="0">
                          <a:solidFill>
                            <a:schemeClr val="dk1"/>
                          </a:solidFill>
                          <a:effectLst/>
                          <a:latin typeface="+mn-lt"/>
                          <a:ea typeface="+mn-ea"/>
                          <a:cs typeface="+mn-cs"/>
                        </a:rPr>
                        <a:t>list of permissible purposes that is open, as opposed to the current system that is a limited or rather closed;</a:t>
                      </a: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The</a:t>
                      </a:r>
                      <a:r>
                        <a:rPr lang="en-US" sz="1800" kern="1200" baseline="0" dirty="0" smtClean="0">
                          <a:solidFill>
                            <a:schemeClr val="dk1"/>
                          </a:solidFill>
                          <a:effectLst/>
                          <a:latin typeface="+mn-lt"/>
                          <a:ea typeface="+mn-ea"/>
                          <a:cs typeface="+mn-cs"/>
                        </a:rPr>
                        <a:t> o</a:t>
                      </a:r>
                      <a:r>
                        <a:rPr lang="en-US" sz="1800" kern="1200" dirty="0" smtClean="0">
                          <a:solidFill>
                            <a:schemeClr val="dk1"/>
                          </a:solidFill>
                          <a:effectLst/>
                          <a:latin typeface="+mn-lt"/>
                          <a:ea typeface="+mn-ea"/>
                          <a:cs typeface="+mn-cs"/>
                        </a:rPr>
                        <a:t>nus is on right holders to sue infringers for alleged violations of the law;</a:t>
                      </a: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Like wise, the defendant should demonstrate </a:t>
                      </a:r>
                      <a:r>
                        <a:rPr lang="en-US" sz="1800" kern="1200" dirty="0" smtClean="0">
                          <a:solidFill>
                            <a:schemeClr val="dk1"/>
                          </a:solidFill>
                          <a:effectLst/>
                          <a:latin typeface="+mn-lt"/>
                          <a:ea typeface="+mn-ea"/>
                          <a:cs typeface="+mn-cs"/>
                        </a:rPr>
                        <a:t>any </a:t>
                      </a:r>
                      <a:r>
                        <a:rPr lang="en-US" sz="1800" kern="1200" dirty="0" smtClean="0">
                          <a:solidFill>
                            <a:schemeClr val="dk1"/>
                          </a:solidFill>
                          <a:effectLst/>
                          <a:latin typeface="+mn-lt"/>
                          <a:ea typeface="+mn-ea"/>
                          <a:cs typeface="+mn-cs"/>
                        </a:rPr>
                        <a:t>justification.</a:t>
                      </a:r>
                      <a:endParaRPr lang="en-US" sz="1800" kern="1200" dirty="0" smtClean="0">
                        <a:solidFill>
                          <a:schemeClr val="dk1"/>
                        </a:solidFill>
                        <a:effectLst/>
                        <a:latin typeface="+mn-lt"/>
                        <a:ea typeface="+mn-ea"/>
                        <a:cs typeface="+mn-cs"/>
                      </a:endParaRPr>
                    </a:p>
                    <a:p>
                      <a:pPr marL="285750" indent="-285750" algn="just">
                        <a:buFont typeface="Arial" panose="020B0604020202020204" pitchFamily="34" charset="0"/>
                        <a:buChar char="•"/>
                      </a:pPr>
                      <a:r>
                        <a:rPr lang="en-US" sz="1800" kern="1200" dirty="0" smtClean="0">
                          <a:solidFill>
                            <a:schemeClr val="dk1"/>
                          </a:solidFill>
                          <a:effectLst/>
                          <a:latin typeface="+mn-lt"/>
                          <a:ea typeface="+mn-ea"/>
                          <a:cs typeface="+mn-cs"/>
                        </a:rPr>
                        <a:t>Similar to the US, Singapore, Israel, South Korea copyright law system. </a:t>
                      </a:r>
                    </a:p>
                    <a:p>
                      <a:pPr algn="just"/>
                      <a:endParaRPr lang="en-US" sz="1800" dirty="0"/>
                    </a:p>
                  </a:txBody>
                  <a:tcPr/>
                </a:tc>
              </a:tr>
            </a:tbl>
          </a:graphicData>
        </a:graphic>
      </p:graphicFrame>
      <p:sp>
        <p:nvSpPr>
          <p:cNvPr id="4" name="Slide Number Placeholder 3"/>
          <p:cNvSpPr>
            <a:spLocks noGrp="1"/>
          </p:cNvSpPr>
          <p:nvPr>
            <p:ph type="sldNum" sz="quarter" idx="4"/>
          </p:nvPr>
        </p:nvSpPr>
        <p:spPr>
          <a:xfrm>
            <a:off x="8100392" y="6172200"/>
            <a:ext cx="586408" cy="365125"/>
          </a:xfrm>
        </p:spPr>
        <p:txBody>
          <a:bodyPr/>
          <a:lstStyle/>
          <a:p>
            <a:fld id="{5A6E21C4-C5E9-4B91-97FE-26D5B5DA0CF4}" type="slidenum">
              <a:rPr lang="en-ZA" smtClean="0"/>
              <a:t>22</a:t>
            </a:fld>
            <a:endParaRPr lang="en-ZA" dirty="0" smtClean="0"/>
          </a:p>
        </p:txBody>
      </p:sp>
    </p:spTree>
    <p:extLst>
      <p:ext uri="{BB962C8B-B14F-4D97-AF65-F5344CB8AC3E}">
        <p14:creationId xmlns:p14="http://schemas.microsoft.com/office/powerpoint/2010/main" val="19900668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DIFFERENCES BETWEEN THE TWO</a:t>
            </a:r>
          </a:p>
        </p:txBody>
      </p:sp>
      <p:sp>
        <p:nvSpPr>
          <p:cNvPr id="3" name="Text Placeholder 2"/>
          <p:cNvSpPr>
            <a:spLocks noGrp="1"/>
          </p:cNvSpPr>
          <p:nvPr>
            <p:ph type="body" idx="1"/>
          </p:nvPr>
        </p:nvSpPr>
        <p:spPr/>
        <p:txBody>
          <a:bodyPr/>
          <a:lstStyle/>
          <a:p>
            <a:pPr algn="ctr"/>
            <a:r>
              <a:rPr lang="en-US" dirty="0" smtClean="0"/>
              <a:t>FAIR DEALING TEST</a:t>
            </a:r>
            <a:endParaRPr lang="en-US" dirty="0"/>
          </a:p>
        </p:txBody>
      </p:sp>
      <p:sp>
        <p:nvSpPr>
          <p:cNvPr id="4" name="Content Placeholder 3"/>
          <p:cNvSpPr>
            <a:spLocks noGrp="1"/>
          </p:cNvSpPr>
          <p:nvPr>
            <p:ph sz="half" idx="2"/>
          </p:nvPr>
        </p:nvSpPr>
        <p:spPr/>
        <p:txBody>
          <a:bodyPr/>
          <a:lstStyle/>
          <a:p>
            <a:pPr marL="0" indent="0" algn="just">
              <a:buNone/>
            </a:pPr>
            <a:r>
              <a:rPr lang="en-US" dirty="0" smtClean="0"/>
              <a:t>The </a:t>
            </a:r>
            <a:r>
              <a:rPr lang="en-US" dirty="0"/>
              <a:t>reproduction of a </a:t>
            </a:r>
            <a:r>
              <a:rPr lang="en-US" dirty="0" smtClean="0"/>
              <a:t>work </a:t>
            </a:r>
            <a:r>
              <a:rPr lang="en-US" dirty="0"/>
              <a:t>shall be </a:t>
            </a:r>
            <a:r>
              <a:rPr lang="en-US" dirty="0" smtClean="0"/>
              <a:t>permitted </a:t>
            </a:r>
            <a:r>
              <a:rPr lang="en-US" dirty="0"/>
              <a:t>as General exceptions </a:t>
            </a:r>
            <a:r>
              <a:rPr lang="en-US" dirty="0" smtClean="0"/>
              <a:t>as prescribed</a:t>
            </a:r>
            <a:r>
              <a:rPr lang="en-US" dirty="0"/>
              <a:t>, but in such a manner that the reproduction is not </a:t>
            </a:r>
            <a:endParaRPr lang="en-US" dirty="0" smtClean="0"/>
          </a:p>
          <a:p>
            <a:pPr marL="0" indent="0" algn="just">
              <a:buNone/>
            </a:pPr>
            <a:endParaRPr lang="en-US" dirty="0" smtClean="0"/>
          </a:p>
          <a:p>
            <a:pPr marL="400050" indent="-400050" algn="just">
              <a:buAutoNum type="romanLcParenBoth"/>
            </a:pPr>
            <a:r>
              <a:rPr lang="en-US" dirty="0" smtClean="0"/>
              <a:t>In conflict </a:t>
            </a:r>
            <a:r>
              <a:rPr lang="en-US" dirty="0"/>
              <a:t>with a normal exploitation of the work and is </a:t>
            </a:r>
            <a:r>
              <a:rPr lang="en-US" dirty="0" smtClean="0"/>
              <a:t>not</a:t>
            </a:r>
          </a:p>
          <a:p>
            <a:pPr marL="400050" indent="-400050" algn="just">
              <a:buAutoNum type="romanLcParenBoth"/>
            </a:pPr>
            <a:r>
              <a:rPr lang="en-US" dirty="0" smtClean="0"/>
              <a:t>unreasonably </a:t>
            </a:r>
            <a:r>
              <a:rPr lang="en-US" dirty="0"/>
              <a:t>prejudicial to the legal interests of the author</a:t>
            </a:r>
          </a:p>
        </p:txBody>
      </p:sp>
      <p:sp>
        <p:nvSpPr>
          <p:cNvPr id="5" name="Text Placeholder 4"/>
          <p:cNvSpPr>
            <a:spLocks noGrp="1"/>
          </p:cNvSpPr>
          <p:nvPr>
            <p:ph type="body" sz="quarter" idx="3"/>
          </p:nvPr>
        </p:nvSpPr>
        <p:spPr/>
        <p:txBody>
          <a:bodyPr/>
          <a:lstStyle/>
          <a:p>
            <a:pPr algn="ctr"/>
            <a:r>
              <a:rPr lang="en-US" dirty="0" smtClean="0"/>
              <a:t>FAIR USE TEST</a:t>
            </a:r>
            <a:endParaRPr lang="en-US" dirty="0"/>
          </a:p>
        </p:txBody>
      </p:sp>
      <p:sp>
        <p:nvSpPr>
          <p:cNvPr id="6" name="Content Placeholder 5"/>
          <p:cNvSpPr>
            <a:spLocks noGrp="1"/>
          </p:cNvSpPr>
          <p:nvPr>
            <p:ph sz="quarter" idx="4"/>
          </p:nvPr>
        </p:nvSpPr>
        <p:spPr/>
        <p:txBody>
          <a:bodyPr>
            <a:normAutofit fontScale="77500" lnSpcReduction="20000"/>
          </a:bodyPr>
          <a:lstStyle/>
          <a:p>
            <a:pPr marL="0" indent="0" algn="just">
              <a:buNone/>
            </a:pPr>
            <a:r>
              <a:rPr lang="en-US" sz="2100" dirty="0"/>
              <a:t>In determining whether an act done in relation to a work </a:t>
            </a:r>
            <a:r>
              <a:rPr lang="en-US" sz="2100" dirty="0" smtClean="0"/>
              <a:t>constitutes fair </a:t>
            </a:r>
            <a:r>
              <a:rPr lang="en-US" sz="2100" dirty="0"/>
              <a:t>use, all relevant factors shall be taken into account, including but </a:t>
            </a:r>
            <a:r>
              <a:rPr lang="en-US" sz="2100" dirty="0" smtClean="0"/>
              <a:t>not limited to:</a:t>
            </a:r>
            <a:endParaRPr lang="en-US" b="0" dirty="0" smtClean="0"/>
          </a:p>
          <a:p>
            <a:pPr marL="0" indent="0" algn="just">
              <a:buNone/>
            </a:pPr>
            <a:endParaRPr lang="en-US" b="0" dirty="0" smtClean="0"/>
          </a:p>
          <a:p>
            <a:pPr marL="0" indent="0" algn="just">
              <a:buNone/>
            </a:pPr>
            <a:endParaRPr lang="en-US" b="0" dirty="0"/>
          </a:p>
          <a:p>
            <a:pPr marL="400050" indent="-400050" algn="just">
              <a:buAutoNum type="romanLcParenBoth"/>
            </a:pPr>
            <a:r>
              <a:rPr lang="en-US" dirty="0" smtClean="0"/>
              <a:t>the </a:t>
            </a:r>
            <a:r>
              <a:rPr lang="en-US" dirty="0"/>
              <a:t>nature of the work in question</a:t>
            </a:r>
            <a:r>
              <a:rPr lang="en-US" dirty="0" smtClean="0"/>
              <a:t>;</a:t>
            </a:r>
          </a:p>
          <a:p>
            <a:pPr marL="400050" indent="-400050" algn="just">
              <a:buAutoNum type="romanLcParenBoth"/>
            </a:pPr>
            <a:r>
              <a:rPr lang="en-US" dirty="0" smtClean="0"/>
              <a:t>the </a:t>
            </a:r>
            <a:r>
              <a:rPr lang="en-US" dirty="0"/>
              <a:t>amount and substantiality of the part of the work affected by the </a:t>
            </a:r>
            <a:r>
              <a:rPr lang="en-US" dirty="0" smtClean="0"/>
              <a:t>act in </a:t>
            </a:r>
            <a:r>
              <a:rPr lang="en-US" dirty="0"/>
              <a:t>relation to the whole of the </a:t>
            </a:r>
            <a:r>
              <a:rPr lang="en-US" dirty="0" smtClean="0"/>
              <a:t>work;</a:t>
            </a:r>
          </a:p>
          <a:p>
            <a:pPr marL="400050" indent="-400050" algn="just">
              <a:buAutoNum type="romanLcParenBoth"/>
            </a:pPr>
            <a:r>
              <a:rPr lang="en-US" dirty="0" smtClean="0"/>
              <a:t>the </a:t>
            </a:r>
            <a:r>
              <a:rPr lang="en-US" dirty="0"/>
              <a:t>purpose and character of the use, including whether</a:t>
            </a:r>
            <a:r>
              <a:rPr lang="en-US" dirty="0" smtClean="0"/>
              <a:t>—</a:t>
            </a:r>
          </a:p>
          <a:p>
            <a:pPr marL="0" indent="0" algn="just">
              <a:buNone/>
            </a:pPr>
            <a:endParaRPr lang="en-US" i="1" dirty="0"/>
          </a:p>
          <a:p>
            <a:pPr algn="just">
              <a:buFont typeface="Wingdings" panose="05000000000000000000" pitchFamily="2" charset="2"/>
              <a:buChar char="ü"/>
            </a:pPr>
            <a:r>
              <a:rPr lang="en-US" i="1" dirty="0" smtClean="0"/>
              <a:t>(</a:t>
            </a:r>
            <a:r>
              <a:rPr lang="en-US" i="1" dirty="0"/>
              <a:t>aa) </a:t>
            </a:r>
            <a:r>
              <a:rPr lang="en-US" dirty="0"/>
              <a:t>such use serves a purpose different from that of the </a:t>
            </a:r>
            <a:r>
              <a:rPr lang="en-US" dirty="0" smtClean="0"/>
              <a:t>work affected</a:t>
            </a:r>
            <a:r>
              <a:rPr lang="en-US" dirty="0"/>
              <a:t>; and</a:t>
            </a:r>
          </a:p>
          <a:p>
            <a:pPr algn="just">
              <a:buFont typeface="Wingdings" panose="05000000000000000000" pitchFamily="2" charset="2"/>
              <a:buChar char="ü"/>
            </a:pPr>
            <a:r>
              <a:rPr lang="en-US" i="1" dirty="0"/>
              <a:t>(bb) </a:t>
            </a:r>
            <a:r>
              <a:rPr lang="en-US" dirty="0"/>
              <a:t>it is of a commercial nature or for non-profit research, library </a:t>
            </a:r>
            <a:r>
              <a:rPr lang="en-US" dirty="0" smtClean="0"/>
              <a:t>or educational </a:t>
            </a:r>
            <a:r>
              <a:rPr lang="en-US" dirty="0"/>
              <a:t>purposes; and</a:t>
            </a:r>
          </a:p>
          <a:p>
            <a:pPr marL="274320" indent="-457200" algn="just">
              <a:buNone/>
            </a:pPr>
            <a:r>
              <a:rPr lang="en-US" dirty="0" smtClean="0"/>
              <a:t>(iv) the </a:t>
            </a:r>
            <a:r>
              <a:rPr lang="en-US" dirty="0"/>
              <a:t>substitution effect of the act upon the </a:t>
            </a:r>
            <a:r>
              <a:rPr lang="en-US" dirty="0" smtClean="0"/>
              <a:t>potential </a:t>
            </a:r>
            <a:r>
              <a:rPr lang="en-US" dirty="0"/>
              <a:t>market for the </a:t>
            </a:r>
            <a:r>
              <a:rPr lang="en-US" dirty="0" smtClean="0"/>
              <a:t>work in </a:t>
            </a:r>
            <a:r>
              <a:rPr lang="en-US" dirty="0"/>
              <a:t>question</a:t>
            </a:r>
            <a:r>
              <a:rPr lang="en-US" b="0" dirty="0"/>
              <a:t>.</a:t>
            </a:r>
            <a:endParaRPr lang="en-US" dirty="0"/>
          </a:p>
        </p:txBody>
      </p:sp>
      <p:sp>
        <p:nvSpPr>
          <p:cNvPr id="7" name="Slide Number Placeholder 6"/>
          <p:cNvSpPr>
            <a:spLocks noGrp="1"/>
          </p:cNvSpPr>
          <p:nvPr>
            <p:ph type="sldNum" sz="quarter" idx="10"/>
          </p:nvPr>
        </p:nvSpPr>
        <p:spPr/>
        <p:txBody>
          <a:bodyPr/>
          <a:lstStyle/>
          <a:p>
            <a:fld id="{95E3DB81-D87F-4BE5-8E00-C4E4385F1782}" type="slidenum">
              <a:rPr lang="en-ZA" smtClean="0"/>
              <a:t>23</a:t>
            </a:fld>
            <a:endParaRPr lang="en-ZA" dirty="0" smtClean="0"/>
          </a:p>
        </p:txBody>
      </p:sp>
    </p:spTree>
    <p:extLst>
      <p:ext uri="{BB962C8B-B14F-4D97-AF65-F5344CB8AC3E}">
        <p14:creationId xmlns:p14="http://schemas.microsoft.com/office/powerpoint/2010/main" val="5898343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marR="0" algn="ctr">
              <a:spcBef>
                <a:spcPts val="0"/>
              </a:spcBef>
              <a:spcAft>
                <a:spcPts val="1950"/>
              </a:spcAft>
            </a:pPr>
            <a:r>
              <a:rPr lang="en-US" sz="1800" dirty="0">
                <a:solidFill>
                  <a:srgbClr val="F8A928"/>
                </a:solidFill>
                <a:latin typeface="&amp;quot"/>
                <a:ea typeface="Times New Roman" panose="02020603050405020304" pitchFamily="18" charset="0"/>
              </a:rPr>
              <a:t>CRITICISIM </a:t>
            </a:r>
            <a:r>
              <a:rPr lang="en-US" sz="1800" dirty="0" smtClean="0">
                <a:solidFill>
                  <a:srgbClr val="F8A928"/>
                </a:solidFill>
                <a:latin typeface="&amp;quot"/>
                <a:ea typeface="Times New Roman" panose="02020603050405020304" pitchFamily="18" charset="0"/>
              </a:rPr>
              <a:t>LEVELLED AGAINST THE PROPOSED FAIR-USE </a:t>
            </a:r>
            <a:r>
              <a:rPr lang="en-US" sz="1800" dirty="0">
                <a:solidFill>
                  <a:srgbClr val="F8A928"/>
                </a:solidFill>
                <a:latin typeface="&amp;quot"/>
                <a:ea typeface="Times New Roman" panose="02020603050405020304" pitchFamily="18" charset="0"/>
              </a:rPr>
              <a:t>MODEL</a:t>
            </a:r>
            <a:r>
              <a:rPr lang="en-US" sz="1800" dirty="0">
                <a:latin typeface="Times New Roman" panose="02020603050405020304" pitchFamily="18" charset="0"/>
                <a:ea typeface="Times New Roman" panose="02020603050405020304" pitchFamily="18" charset="0"/>
              </a:rPr>
              <a:t/>
            </a:r>
            <a:br>
              <a:rPr lang="en-US" sz="1800" dirty="0">
                <a:latin typeface="Times New Roman" panose="02020603050405020304" pitchFamily="18" charset="0"/>
                <a:ea typeface="Times New Roman" panose="02020603050405020304" pitchFamily="18" charset="0"/>
              </a:rPr>
            </a:br>
            <a:endParaRPr lang="en-US" sz="1800" dirty="0"/>
          </a:p>
        </p:txBody>
      </p:sp>
      <p:sp>
        <p:nvSpPr>
          <p:cNvPr id="3" name="Content Placeholder 2"/>
          <p:cNvSpPr>
            <a:spLocks noGrp="1"/>
          </p:cNvSpPr>
          <p:nvPr>
            <p:ph idx="1"/>
          </p:nvPr>
        </p:nvSpPr>
        <p:spPr>
          <a:xfrm>
            <a:off x="611560" y="1600201"/>
            <a:ext cx="7922840" cy="4061047"/>
          </a:xfrm>
        </p:spPr>
        <p:txBody>
          <a:bodyPr/>
          <a:lstStyle/>
          <a:p>
            <a:pPr lvl="0" algn="just"/>
            <a:r>
              <a:rPr lang="en-US" sz="2400" dirty="0"/>
              <a:t>Fair use is too open, will destroy </a:t>
            </a:r>
            <a:r>
              <a:rPr lang="en-US" sz="2400" dirty="0" smtClean="0"/>
              <a:t>arts and culture and creative sector </a:t>
            </a:r>
            <a:r>
              <a:rPr lang="en-US" sz="2400" dirty="0"/>
              <a:t>and it will discourage creation and investment;</a:t>
            </a:r>
          </a:p>
          <a:p>
            <a:pPr lvl="0" algn="just"/>
            <a:r>
              <a:rPr lang="en-US" sz="2400" dirty="0"/>
              <a:t>Generally, Fair Use promotes legal uncertainty </a:t>
            </a:r>
            <a:r>
              <a:rPr lang="en-US" sz="2400" dirty="0" smtClean="0"/>
              <a:t>and long litigious processes;</a:t>
            </a:r>
            <a:endParaRPr lang="en-US" sz="2400" dirty="0"/>
          </a:p>
          <a:p>
            <a:pPr lvl="0" algn="just"/>
            <a:r>
              <a:rPr lang="en-US" sz="2400" dirty="0"/>
              <a:t>Fair Use favours “big tech-companies” stealing works from local creators and distributing them for free;</a:t>
            </a:r>
          </a:p>
          <a:p>
            <a:pPr lvl="0" algn="just"/>
            <a:r>
              <a:rPr lang="en-US" sz="2400" dirty="0"/>
              <a:t>The proposed Fair Use would violate international laws in particular the “Three Step Test”; </a:t>
            </a:r>
          </a:p>
          <a:p>
            <a:pPr marL="0" indent="0" algn="just">
              <a:buNone/>
            </a:pPr>
            <a:endParaRPr lang="en-US" sz="2400" dirty="0"/>
          </a:p>
          <a:p>
            <a:endParaRPr lang="en-US" dirty="0"/>
          </a:p>
        </p:txBody>
      </p:sp>
      <p:sp>
        <p:nvSpPr>
          <p:cNvPr id="4" name="Slide Number Placeholder 3"/>
          <p:cNvSpPr>
            <a:spLocks noGrp="1"/>
          </p:cNvSpPr>
          <p:nvPr>
            <p:ph type="sldNum" sz="quarter" idx="4"/>
          </p:nvPr>
        </p:nvSpPr>
        <p:spPr/>
        <p:txBody>
          <a:bodyPr/>
          <a:lstStyle/>
          <a:p>
            <a:fld id="{14A66992-7932-4462-91C8-E2BC95F8CCA2}" type="slidenum">
              <a:rPr lang="en-ZA" smtClean="0"/>
              <a:t>24</a:t>
            </a:fld>
            <a:endParaRPr lang="en-ZA" dirty="0" smtClean="0"/>
          </a:p>
        </p:txBody>
      </p:sp>
    </p:spTree>
    <p:extLst>
      <p:ext uri="{BB962C8B-B14F-4D97-AF65-F5344CB8AC3E}">
        <p14:creationId xmlns:p14="http://schemas.microsoft.com/office/powerpoint/2010/main" val="477899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700808"/>
            <a:ext cx="8229600" cy="4471392"/>
          </a:xfrm>
        </p:spPr>
        <p:txBody>
          <a:bodyPr>
            <a:normAutofit fontScale="90000"/>
          </a:bodyPr>
          <a:lstStyle/>
          <a:p>
            <a:pPr algn="just"/>
            <a:r>
              <a:rPr lang="en-US" dirty="0" smtClean="0">
                <a:solidFill>
                  <a:srgbClr val="FF0000"/>
                </a:solidFill>
              </a:rPr>
              <a:t>CROSS-ROAD/POLICY DILEMMA</a:t>
            </a:r>
            <a:r>
              <a:rPr lang="en-US" dirty="0"/>
              <a:t/>
            </a:r>
            <a:br>
              <a:rPr lang="en-US" dirty="0"/>
            </a:br>
            <a:r>
              <a:rPr lang="en-US" dirty="0" smtClean="0"/>
              <a:t> </a:t>
            </a:r>
            <a:br>
              <a:rPr lang="en-US" dirty="0" smtClean="0"/>
            </a:br>
            <a:r>
              <a:rPr lang="en-US" dirty="0" smtClean="0"/>
              <a:t>Should South Africa preserve the closed list of permitted purposes </a:t>
            </a:r>
            <a:br>
              <a:rPr lang="en-US" dirty="0" smtClean="0"/>
            </a:br>
            <a:r>
              <a:rPr lang="en-US" dirty="0" smtClean="0"/>
              <a:t/>
            </a:r>
            <a:br>
              <a:rPr lang="en-US" dirty="0" smtClean="0"/>
            </a:br>
            <a:r>
              <a:rPr lang="en-US" dirty="0" smtClean="0"/>
              <a:t>or </a:t>
            </a:r>
            <a:br>
              <a:rPr lang="en-US" dirty="0" smtClean="0"/>
            </a:br>
            <a:r>
              <a:rPr lang="en-US" dirty="0"/>
              <a:t/>
            </a:r>
            <a:br>
              <a:rPr lang="en-US" dirty="0"/>
            </a:br>
            <a:r>
              <a:rPr lang="en-US" dirty="0"/>
              <a:t>S</a:t>
            </a:r>
            <a:r>
              <a:rPr lang="en-US" dirty="0" smtClean="0"/>
              <a:t>hould South Africa go for the open ended list of permitted purposes</a:t>
            </a:r>
            <a:br>
              <a:rPr lang="en-US" dirty="0" smtClean="0"/>
            </a:br>
            <a:endParaRPr lang="en-US" dirty="0"/>
          </a:p>
        </p:txBody>
      </p:sp>
      <p:sp>
        <p:nvSpPr>
          <p:cNvPr id="3" name="Slide Number Placeholder 2"/>
          <p:cNvSpPr>
            <a:spLocks noGrp="1"/>
          </p:cNvSpPr>
          <p:nvPr>
            <p:ph type="sldNum" sz="quarter" idx="4"/>
          </p:nvPr>
        </p:nvSpPr>
        <p:spPr/>
        <p:txBody>
          <a:bodyPr/>
          <a:lstStyle/>
          <a:p>
            <a:fld id="{6D08405F-6723-4B25-9736-46291E92B4DC}" type="slidenum">
              <a:rPr lang="en-ZA" smtClean="0"/>
              <a:t>25</a:t>
            </a:fld>
            <a:endParaRPr lang="en-ZA" dirty="0" smtClean="0"/>
          </a:p>
        </p:txBody>
      </p:sp>
    </p:spTree>
    <p:extLst>
      <p:ext uri="{BB962C8B-B14F-4D97-AF65-F5344CB8AC3E}">
        <p14:creationId xmlns:p14="http://schemas.microsoft.com/office/powerpoint/2010/main" val="8677383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000" dirty="0" smtClean="0"/>
              <a:t>BALANCING THE SCALE IS KEY BUT A DILLEMA</a:t>
            </a:r>
            <a:endParaRPr lang="en-US" sz="2000" dirty="0"/>
          </a:p>
        </p:txBody>
      </p:sp>
      <p:sp>
        <p:nvSpPr>
          <p:cNvPr id="3" name="Content Placeholder 2"/>
          <p:cNvSpPr>
            <a:spLocks noGrp="1"/>
          </p:cNvSpPr>
          <p:nvPr>
            <p:ph idx="1"/>
          </p:nvPr>
        </p:nvSpPr>
        <p:spPr>
          <a:xfrm>
            <a:off x="457200" y="1600201"/>
            <a:ext cx="8077200" cy="3845023"/>
          </a:xfrm>
        </p:spPr>
        <p:txBody>
          <a:bodyPr>
            <a:normAutofit/>
          </a:bodyPr>
          <a:lstStyle/>
          <a:p>
            <a:pPr algn="just"/>
            <a:r>
              <a:rPr lang="en-ZA" sz="1800" dirty="0"/>
              <a:t>In dealing with our mandate, the </a:t>
            </a:r>
            <a:r>
              <a:rPr lang="en-ZA" sz="1800" dirty="0" smtClean="0"/>
              <a:t>DSAC </a:t>
            </a:r>
            <a:r>
              <a:rPr lang="en-ZA" sz="1800" dirty="0"/>
              <a:t>is </a:t>
            </a:r>
            <a:r>
              <a:rPr lang="en-ZA" sz="1800" dirty="0" smtClean="0"/>
              <a:t>faced </a:t>
            </a:r>
            <a:r>
              <a:rPr lang="en-ZA" sz="1800" dirty="0"/>
              <a:t>with realities of having to manage competing interests from key stakeholders;</a:t>
            </a:r>
          </a:p>
          <a:p>
            <a:pPr algn="just"/>
            <a:r>
              <a:rPr lang="en-ZA" sz="1800" dirty="0"/>
              <a:t>On one hand, we have the creators of content: artists, publishers, record companies, etc. whose rights need to be protected;</a:t>
            </a:r>
          </a:p>
          <a:p>
            <a:pPr algn="just"/>
            <a:r>
              <a:rPr lang="en-ZA" sz="1800" dirty="0"/>
              <a:t>On the other hand, we have our institutions, which are providing services for social development, such as education institutions, museums, libraries, archives and institutions representing people with disability, and these stakeholders need access to materials without impeding on the rights of the creators;</a:t>
            </a:r>
          </a:p>
          <a:p>
            <a:pPr algn="just"/>
            <a:r>
              <a:rPr lang="en-US" sz="1800" dirty="0"/>
              <a:t>The challenge we face, is reaching a balance between the two, (rights of creators and public interests).</a:t>
            </a:r>
            <a:endParaRPr lang="en-ZA" sz="1800" dirty="0"/>
          </a:p>
          <a:p>
            <a:endParaRPr lang="en-US" sz="1800" dirty="0"/>
          </a:p>
        </p:txBody>
      </p:sp>
      <p:sp>
        <p:nvSpPr>
          <p:cNvPr id="4" name="Slide Number Placeholder 3"/>
          <p:cNvSpPr>
            <a:spLocks noGrp="1"/>
          </p:cNvSpPr>
          <p:nvPr>
            <p:ph type="sldNum" sz="quarter" idx="4"/>
          </p:nvPr>
        </p:nvSpPr>
        <p:spPr/>
        <p:txBody>
          <a:bodyPr/>
          <a:lstStyle/>
          <a:p>
            <a:fld id="{F98582B5-C239-4734-BB19-DA7F9C5D008B}" type="slidenum">
              <a:rPr lang="en-ZA" smtClean="0"/>
              <a:t>26</a:t>
            </a:fld>
            <a:endParaRPr lang="en-ZA" dirty="0" smtClean="0"/>
          </a:p>
        </p:txBody>
      </p:sp>
    </p:spTree>
    <p:extLst>
      <p:ext uri="{BB962C8B-B14F-4D97-AF65-F5344CB8AC3E}">
        <p14:creationId xmlns:p14="http://schemas.microsoft.com/office/powerpoint/2010/main" val="2730582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RATIONALE - TRANFORMATIVE CONSTITUTIONALISM </a:t>
            </a:r>
            <a:endParaRPr lang="en-US" sz="2400" dirty="0"/>
          </a:p>
        </p:txBody>
      </p:sp>
      <p:sp>
        <p:nvSpPr>
          <p:cNvPr id="3" name="Content Placeholder 2"/>
          <p:cNvSpPr>
            <a:spLocks noGrp="1"/>
          </p:cNvSpPr>
          <p:nvPr>
            <p:ph idx="1"/>
          </p:nvPr>
        </p:nvSpPr>
        <p:spPr>
          <a:xfrm>
            <a:off x="251520" y="1412776"/>
            <a:ext cx="8435280" cy="4536504"/>
          </a:xfrm>
        </p:spPr>
        <p:txBody>
          <a:bodyPr>
            <a:noAutofit/>
          </a:bodyPr>
          <a:lstStyle/>
          <a:p>
            <a:pPr algn="just"/>
            <a:r>
              <a:rPr lang="en-US" sz="1800" dirty="0" smtClean="0"/>
              <a:t>The </a:t>
            </a:r>
            <a:r>
              <a:rPr lang="en-US" sz="1800" dirty="0"/>
              <a:t>magnificent goal </a:t>
            </a:r>
            <a:r>
              <a:rPr lang="en-US" sz="1800" dirty="0" smtClean="0"/>
              <a:t>of our Constitution is </a:t>
            </a:r>
            <a:r>
              <a:rPr lang="en-US" sz="1800" dirty="0"/>
              <a:t>to heal the wounds of the past and guide </a:t>
            </a:r>
            <a:r>
              <a:rPr lang="en-US" sz="1800" dirty="0" smtClean="0"/>
              <a:t>the nation </a:t>
            </a:r>
            <a:r>
              <a:rPr lang="en-US" sz="1800" dirty="0"/>
              <a:t>to a better future; </a:t>
            </a:r>
            <a:endParaRPr lang="en-US" sz="1800" dirty="0" smtClean="0"/>
          </a:p>
          <a:p>
            <a:pPr algn="just"/>
            <a:r>
              <a:rPr lang="en-US" sz="1800" dirty="0" smtClean="0"/>
              <a:t>Dismantling the pillars of the past would require acceleration of the development of the majority, by way of giving them education and skills so that they can keep the economic and commercial wheels turning;</a:t>
            </a:r>
            <a:endParaRPr lang="en-US" sz="1800" dirty="0"/>
          </a:p>
          <a:p>
            <a:pPr algn="just"/>
            <a:r>
              <a:rPr lang="en-US" sz="1800" dirty="0" smtClean="0"/>
              <a:t>Therefore</a:t>
            </a:r>
            <a:r>
              <a:rPr lang="en-US" sz="1800" dirty="0"/>
              <a:t>, we  move from the perspective that Copyrights should be used as a tool to promote and contribute to socio-economic development; </a:t>
            </a:r>
            <a:endParaRPr lang="en-US" sz="1800" dirty="0" smtClean="0"/>
          </a:p>
          <a:p>
            <a:pPr algn="just"/>
            <a:r>
              <a:rPr lang="en-US" sz="1800" dirty="0" smtClean="0">
                <a:solidFill>
                  <a:srgbClr val="FF0000"/>
                </a:solidFill>
              </a:rPr>
              <a:t>The </a:t>
            </a:r>
            <a:r>
              <a:rPr lang="en-US" sz="1800" dirty="0">
                <a:solidFill>
                  <a:srgbClr val="FF0000"/>
                </a:solidFill>
              </a:rPr>
              <a:t>tension between property and social </a:t>
            </a:r>
            <a:r>
              <a:rPr lang="en-US" sz="1800" dirty="0" smtClean="0">
                <a:solidFill>
                  <a:srgbClr val="FF0000"/>
                </a:solidFill>
              </a:rPr>
              <a:t>welfare  should be dispelled</a:t>
            </a:r>
            <a:r>
              <a:rPr lang="en-US" sz="1800" dirty="0" smtClean="0"/>
              <a:t>: Private </a:t>
            </a:r>
            <a:r>
              <a:rPr lang="en-US" sz="1800" dirty="0"/>
              <a:t>property is so important for human </a:t>
            </a:r>
            <a:r>
              <a:rPr lang="en-US" sz="1800" dirty="0" smtClean="0"/>
              <a:t>welfare and dignity, </a:t>
            </a:r>
            <a:r>
              <a:rPr lang="en-US" sz="1800" dirty="0"/>
              <a:t>and therefore realization of private-property values requires the recognition of public </a:t>
            </a:r>
            <a:r>
              <a:rPr lang="en-US" sz="1800" dirty="0" smtClean="0"/>
              <a:t>values so as we can deal with the current </a:t>
            </a:r>
            <a:r>
              <a:rPr lang="en-US" sz="1800" dirty="0" smtClean="0"/>
              <a:t>inequalities; </a:t>
            </a:r>
            <a:endParaRPr lang="en-US" sz="1800" dirty="0" smtClean="0"/>
          </a:p>
          <a:p>
            <a:pPr algn="just"/>
            <a:r>
              <a:rPr lang="en-US" sz="1800" dirty="0" smtClean="0">
                <a:solidFill>
                  <a:srgbClr val="FF0000"/>
                </a:solidFill>
              </a:rPr>
              <a:t>Policy Perspective: </a:t>
            </a:r>
            <a:r>
              <a:rPr lang="en-US" sz="1800" dirty="0" smtClean="0"/>
              <a:t>Copyrights </a:t>
            </a:r>
            <a:r>
              <a:rPr lang="en-US" sz="1800" dirty="0"/>
              <a:t>should not be seen with the lenses of profit </a:t>
            </a:r>
            <a:r>
              <a:rPr lang="en-US" sz="1800" dirty="0" smtClean="0"/>
              <a:t>making ONLY, </a:t>
            </a:r>
            <a:r>
              <a:rPr lang="en-US" sz="1800" dirty="0"/>
              <a:t>neither should we see social development as a threat to property </a:t>
            </a:r>
            <a:r>
              <a:rPr lang="en-US" sz="1800" dirty="0" smtClean="0"/>
              <a:t>rights, freedom of trade and other constitutional rights.</a:t>
            </a:r>
            <a:endParaRPr lang="en-US" sz="1800" dirty="0"/>
          </a:p>
          <a:p>
            <a:pPr algn="just"/>
            <a:endParaRPr lang="en-US" sz="1800" dirty="0"/>
          </a:p>
          <a:p>
            <a:endParaRPr lang="en-US" sz="1800" dirty="0"/>
          </a:p>
        </p:txBody>
      </p:sp>
      <p:sp>
        <p:nvSpPr>
          <p:cNvPr id="4" name="Slide Number Placeholder 3"/>
          <p:cNvSpPr>
            <a:spLocks noGrp="1"/>
          </p:cNvSpPr>
          <p:nvPr>
            <p:ph type="sldNum" sz="quarter" idx="4"/>
          </p:nvPr>
        </p:nvSpPr>
        <p:spPr/>
        <p:txBody>
          <a:bodyPr/>
          <a:lstStyle/>
          <a:p>
            <a:fld id="{9E10C7F9-628A-440B-A96B-44F440DBAFD8}" type="slidenum">
              <a:rPr lang="en-ZA" smtClean="0"/>
              <a:t>27</a:t>
            </a:fld>
            <a:endParaRPr lang="en-ZA" dirty="0" smtClean="0"/>
          </a:p>
        </p:txBody>
      </p:sp>
    </p:spTree>
    <p:extLst>
      <p:ext uri="{BB962C8B-B14F-4D97-AF65-F5344CB8AC3E}">
        <p14:creationId xmlns:p14="http://schemas.microsoft.com/office/powerpoint/2010/main" val="4227031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200" dirty="0"/>
              <a:t>FAIR USE </a:t>
            </a:r>
            <a:r>
              <a:rPr lang="en-US" sz="2200" dirty="0" smtClean="0"/>
              <a:t>AN ADVANTAGES </a:t>
            </a:r>
            <a:r>
              <a:rPr lang="en-US" sz="2200" dirty="0"/>
              <a:t>FOR SOUTH </a:t>
            </a:r>
            <a:r>
              <a:rPr lang="en-US" sz="2200" dirty="0" smtClean="0"/>
              <a:t>AFRICA</a:t>
            </a:r>
            <a:br>
              <a:rPr lang="en-US" sz="2200" dirty="0" smtClean="0"/>
            </a:br>
            <a:r>
              <a:rPr lang="en-US" sz="2200" dirty="0" smtClean="0"/>
              <a:t>(</a:t>
            </a:r>
            <a:r>
              <a:rPr lang="en-US" sz="2200" dirty="0" smtClean="0">
                <a:solidFill>
                  <a:srgbClr val="FF0000"/>
                </a:solidFill>
              </a:rPr>
              <a:t>NATIONAL INTERESTS</a:t>
            </a:r>
            <a:r>
              <a:rPr lang="en-US" sz="2200" dirty="0" smtClean="0"/>
              <a:t>)</a:t>
            </a:r>
            <a:r>
              <a:rPr lang="en-US" dirty="0"/>
              <a:t/>
            </a:r>
            <a:br>
              <a:rPr lang="en-US" dirty="0"/>
            </a:br>
            <a:endParaRPr lang="en-US" dirty="0"/>
          </a:p>
        </p:txBody>
      </p:sp>
      <p:sp>
        <p:nvSpPr>
          <p:cNvPr id="3" name="Content Placeholder 2"/>
          <p:cNvSpPr>
            <a:spLocks noGrp="1"/>
          </p:cNvSpPr>
          <p:nvPr>
            <p:ph idx="1"/>
          </p:nvPr>
        </p:nvSpPr>
        <p:spPr>
          <a:xfrm>
            <a:off x="457200" y="1600201"/>
            <a:ext cx="8077200" cy="4343400"/>
          </a:xfrm>
        </p:spPr>
        <p:txBody>
          <a:bodyPr>
            <a:normAutofit/>
          </a:bodyPr>
          <a:lstStyle/>
          <a:p>
            <a:pPr algn="just"/>
            <a:r>
              <a:rPr lang="en-US" dirty="0" smtClean="0"/>
              <a:t>Fair </a:t>
            </a:r>
            <a:r>
              <a:rPr lang="en-US" dirty="0"/>
              <a:t>Use reduces economic and social costs: Too much protection </a:t>
            </a:r>
            <a:r>
              <a:rPr lang="en-US" dirty="0" smtClean="0"/>
              <a:t>result </a:t>
            </a:r>
            <a:r>
              <a:rPr lang="en-US" dirty="0"/>
              <a:t>into </a:t>
            </a:r>
            <a:r>
              <a:rPr lang="en-US" dirty="0" smtClean="0"/>
              <a:t>monopoly </a:t>
            </a:r>
            <a:r>
              <a:rPr lang="en-US" dirty="0"/>
              <a:t>and </a:t>
            </a:r>
            <a:r>
              <a:rPr lang="en-US" dirty="0" smtClean="0"/>
              <a:t>perpetuate </a:t>
            </a:r>
            <a:r>
              <a:rPr lang="en-US" dirty="0" smtClean="0"/>
              <a:t>lack </a:t>
            </a:r>
            <a:r>
              <a:rPr lang="en-US" dirty="0"/>
              <a:t>of access to </a:t>
            </a:r>
            <a:r>
              <a:rPr lang="en-US" dirty="0" smtClean="0"/>
              <a:t>information.  </a:t>
            </a:r>
            <a:r>
              <a:rPr lang="en-US" dirty="0" smtClean="0"/>
              <a:t>Monopoly has proved to be a serious </a:t>
            </a:r>
            <a:r>
              <a:rPr lang="en-US" dirty="0" smtClean="0"/>
              <a:t>social </a:t>
            </a:r>
            <a:r>
              <a:rPr lang="en-US" dirty="0"/>
              <a:t>and economic </a:t>
            </a:r>
            <a:r>
              <a:rPr lang="en-US" dirty="0" smtClean="0"/>
              <a:t>cost;</a:t>
            </a:r>
            <a:endParaRPr lang="en-US" dirty="0"/>
          </a:p>
          <a:p>
            <a:pPr lvl="0" algn="just"/>
            <a:r>
              <a:rPr lang="en-US" dirty="0" smtClean="0"/>
              <a:t>Fair Use will address </a:t>
            </a:r>
            <a:r>
              <a:rPr lang="en-US" dirty="0"/>
              <a:t>weak demand, low purchasing power, logistical obstacles created by the existing inequality: </a:t>
            </a:r>
            <a:endParaRPr lang="en-US" dirty="0" smtClean="0"/>
          </a:p>
          <a:p>
            <a:pPr lvl="0" algn="just"/>
            <a:r>
              <a:rPr lang="en-US" dirty="0" smtClean="0"/>
              <a:t>Fair use is t</a:t>
            </a:r>
            <a:r>
              <a:rPr lang="en-US" dirty="0" smtClean="0"/>
              <a:t>he </a:t>
            </a:r>
            <a:r>
              <a:rPr lang="en-US" dirty="0"/>
              <a:t>key issue </a:t>
            </a:r>
            <a:r>
              <a:rPr lang="en-US" dirty="0" smtClean="0"/>
              <a:t>towards affordable translation </a:t>
            </a:r>
            <a:r>
              <a:rPr lang="en-US" dirty="0"/>
              <a:t>rights primarily for </a:t>
            </a:r>
            <a:r>
              <a:rPr lang="en-US" dirty="0" smtClean="0"/>
              <a:t>education purposes and for VIP;</a:t>
            </a:r>
            <a:endParaRPr lang="en-US" dirty="0"/>
          </a:p>
          <a:p>
            <a:pPr lvl="0" algn="just"/>
            <a:r>
              <a:rPr lang="en-US" dirty="0"/>
              <a:t>Access to information/education: Triggers human capital formation, helps creating more competitive environment and enhances enterprise </a:t>
            </a:r>
            <a:r>
              <a:rPr lang="en-US" dirty="0" smtClean="0"/>
              <a:t>develop; </a:t>
            </a:r>
            <a:endParaRPr lang="en-US" dirty="0"/>
          </a:p>
          <a:p>
            <a:pPr lvl="0" algn="just"/>
            <a:r>
              <a:rPr lang="en-US" dirty="0"/>
              <a:t>Fair Use good for Technology Transfer: In their formative stages many industrialized countries appropriated knowledge and technology from somewhere and this include USA and many Asian countries. South Korea and the USA economy is flourishing because of the policies they </a:t>
            </a:r>
            <a:r>
              <a:rPr lang="en-US" dirty="0" smtClean="0"/>
              <a:t>adopted;</a:t>
            </a:r>
            <a:endParaRPr lang="en-US" dirty="0"/>
          </a:p>
          <a:p>
            <a:pPr lvl="0" algn="just"/>
            <a:r>
              <a:rPr lang="en-US" dirty="0"/>
              <a:t>High Reliability on Fair Use: for instance Internet Publishing, Broadcasting and web search portals services has grown tremendously in USA in the past years </a:t>
            </a:r>
            <a:r>
              <a:rPr lang="en-US" sz="1100" dirty="0" smtClean="0"/>
              <a:t>(</a:t>
            </a:r>
            <a:r>
              <a:rPr lang="en-US" sz="1100" u="sng" dirty="0">
                <a:hlinkClick r:id="rId2"/>
              </a:rPr>
              <a:t>https://www.publicknowledge.org/files/TPP%20Econ%20Presentation.pdf</a:t>
            </a:r>
            <a:r>
              <a:rPr lang="en-US" dirty="0"/>
              <a:t>) . </a:t>
            </a:r>
          </a:p>
          <a:p>
            <a:pPr algn="just"/>
            <a:endParaRPr lang="en-US" dirty="0"/>
          </a:p>
        </p:txBody>
      </p:sp>
      <p:sp>
        <p:nvSpPr>
          <p:cNvPr id="4" name="Slide Number Placeholder 3"/>
          <p:cNvSpPr>
            <a:spLocks noGrp="1"/>
          </p:cNvSpPr>
          <p:nvPr>
            <p:ph type="sldNum" sz="quarter" idx="4"/>
          </p:nvPr>
        </p:nvSpPr>
        <p:spPr/>
        <p:txBody>
          <a:bodyPr/>
          <a:lstStyle/>
          <a:p>
            <a:fld id="{368FCE68-D219-4C94-AF05-43DD3C2EA343}" type="slidenum">
              <a:rPr lang="en-ZA" smtClean="0"/>
              <a:t>28</a:t>
            </a:fld>
            <a:endParaRPr lang="en-ZA" dirty="0" smtClean="0"/>
          </a:p>
        </p:txBody>
      </p:sp>
    </p:spTree>
    <p:extLst>
      <p:ext uri="{BB962C8B-B14F-4D97-AF65-F5344CB8AC3E}">
        <p14:creationId xmlns:p14="http://schemas.microsoft.com/office/powerpoint/2010/main" val="29821471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dirty="0" smtClean="0"/>
              <a:t>WILL FAIR USE BRING ABOUT UNCERTAINITY </a:t>
            </a:r>
            <a:endParaRPr lang="en-US" sz="2400" dirty="0"/>
          </a:p>
        </p:txBody>
      </p:sp>
      <p:sp>
        <p:nvSpPr>
          <p:cNvPr id="3" name="Content Placeholder 2"/>
          <p:cNvSpPr>
            <a:spLocks noGrp="1"/>
          </p:cNvSpPr>
          <p:nvPr>
            <p:ph idx="1"/>
          </p:nvPr>
        </p:nvSpPr>
        <p:spPr>
          <a:xfrm>
            <a:off x="539552" y="1600201"/>
            <a:ext cx="7994848" cy="4343400"/>
          </a:xfrm>
        </p:spPr>
        <p:txBody>
          <a:bodyPr>
            <a:normAutofit/>
          </a:bodyPr>
          <a:lstStyle/>
          <a:p>
            <a:pPr marL="0" indent="0" algn="just">
              <a:buNone/>
            </a:pPr>
            <a:endParaRPr lang="en-US" sz="2000" dirty="0" smtClean="0"/>
          </a:p>
          <a:p>
            <a:pPr marL="0" indent="0" algn="ctr">
              <a:buNone/>
            </a:pPr>
            <a:r>
              <a:rPr lang="en-US" sz="2000" dirty="0" smtClean="0">
                <a:solidFill>
                  <a:srgbClr val="FF0000"/>
                </a:solidFill>
              </a:rPr>
              <a:t>South </a:t>
            </a:r>
            <a:r>
              <a:rPr lang="en-US" sz="2000" dirty="0">
                <a:solidFill>
                  <a:srgbClr val="FF0000"/>
                </a:solidFill>
              </a:rPr>
              <a:t>Africa possesses </a:t>
            </a:r>
            <a:r>
              <a:rPr lang="en-US" sz="2000" dirty="0" smtClean="0">
                <a:solidFill>
                  <a:srgbClr val="FF0000"/>
                </a:solidFill>
              </a:rPr>
              <a:t>a modernized judicial system governed by a  Constitutional </a:t>
            </a:r>
            <a:r>
              <a:rPr lang="en-US" sz="2000" dirty="0">
                <a:solidFill>
                  <a:srgbClr val="FF0000"/>
                </a:solidFill>
              </a:rPr>
              <a:t>S</a:t>
            </a:r>
            <a:r>
              <a:rPr lang="en-US" sz="2000" dirty="0" smtClean="0">
                <a:solidFill>
                  <a:srgbClr val="FF0000"/>
                </a:solidFill>
              </a:rPr>
              <a:t>upremacy  </a:t>
            </a:r>
          </a:p>
          <a:p>
            <a:pPr marL="0" indent="0" algn="ctr">
              <a:buNone/>
            </a:pPr>
            <a:r>
              <a:rPr lang="en-US" sz="2000" dirty="0" smtClean="0"/>
              <a:t> </a:t>
            </a:r>
          </a:p>
          <a:p>
            <a:pPr algn="just"/>
            <a:r>
              <a:rPr lang="en-US" sz="2000" dirty="0" smtClean="0"/>
              <a:t>While </a:t>
            </a:r>
            <a:r>
              <a:rPr lang="en-US" sz="2000" dirty="0"/>
              <a:t>it is true that in the “fair use system</a:t>
            </a:r>
            <a:r>
              <a:rPr lang="en-US" sz="2000" dirty="0" smtClean="0"/>
              <a:t>”, </a:t>
            </a:r>
            <a:r>
              <a:rPr lang="en-US" sz="2000" dirty="0"/>
              <a:t>judges are called upon to explicitly balance abstract criteria as applied to specific cases, it is very untrue that the Fair Use system will create uncertainty in South </a:t>
            </a:r>
            <a:r>
              <a:rPr lang="en-US" sz="2000" dirty="0" smtClean="0"/>
              <a:t>Africa;</a:t>
            </a:r>
          </a:p>
          <a:p>
            <a:pPr algn="just"/>
            <a:r>
              <a:rPr lang="en-US" sz="2000" dirty="0" smtClean="0"/>
              <a:t>Our </a:t>
            </a:r>
            <a:r>
              <a:rPr lang="en-US" sz="2000" dirty="0"/>
              <a:t>judicial system (interpretation and implementation) operate within a closed system – thus within Constitutional limits – this then increase the degree of legal certainty and limit any form of abuse by either right holders </a:t>
            </a:r>
            <a:r>
              <a:rPr lang="en-US" sz="2000" dirty="0" smtClean="0"/>
              <a:t>or copyright users. </a:t>
            </a:r>
            <a:endParaRPr lang="en-US" sz="2000" dirty="0"/>
          </a:p>
          <a:p>
            <a:pPr marL="0" indent="0" algn="just">
              <a:buNone/>
            </a:pPr>
            <a:endParaRPr lang="en-US" sz="2000" dirty="0"/>
          </a:p>
        </p:txBody>
      </p:sp>
      <p:sp>
        <p:nvSpPr>
          <p:cNvPr id="4" name="Slide Number Placeholder 3"/>
          <p:cNvSpPr>
            <a:spLocks noGrp="1"/>
          </p:cNvSpPr>
          <p:nvPr>
            <p:ph type="sldNum" sz="quarter" idx="4"/>
          </p:nvPr>
        </p:nvSpPr>
        <p:spPr/>
        <p:txBody>
          <a:bodyPr/>
          <a:lstStyle/>
          <a:p>
            <a:fld id="{576B7E77-165B-40F9-98B3-3138EFD6FBE4}" type="slidenum">
              <a:rPr lang="en-ZA" smtClean="0"/>
              <a:t>29</a:t>
            </a:fld>
            <a:endParaRPr lang="en-ZA" dirty="0" smtClean="0"/>
          </a:p>
        </p:txBody>
      </p:sp>
    </p:spTree>
    <p:extLst>
      <p:ext uri="{BB962C8B-B14F-4D97-AF65-F5344CB8AC3E}">
        <p14:creationId xmlns:p14="http://schemas.microsoft.com/office/powerpoint/2010/main" val="1646138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INTRODUCTION &amp; REMARKS</a:t>
            </a:r>
            <a:endParaRPr lang="en-US" dirty="0"/>
          </a:p>
        </p:txBody>
      </p:sp>
      <p:sp>
        <p:nvSpPr>
          <p:cNvPr id="3" name="Content Placeholder 2"/>
          <p:cNvSpPr>
            <a:spLocks noGrp="1"/>
          </p:cNvSpPr>
          <p:nvPr>
            <p:ph idx="1"/>
          </p:nvPr>
        </p:nvSpPr>
        <p:spPr>
          <a:xfrm>
            <a:off x="457200" y="1600201"/>
            <a:ext cx="8077200" cy="4343400"/>
          </a:xfrm>
        </p:spPr>
        <p:txBody>
          <a:bodyPr>
            <a:normAutofit lnSpcReduction="10000"/>
          </a:bodyPr>
          <a:lstStyle/>
          <a:p>
            <a:pPr algn="just" fontAlgn="base"/>
            <a:r>
              <a:rPr lang="en-US" sz="1800" b="0" dirty="0"/>
              <a:t>Copyright law </a:t>
            </a:r>
            <a:r>
              <a:rPr lang="en-US" sz="1800" b="0" dirty="0" smtClean="0"/>
              <a:t>provide exclusive </a:t>
            </a:r>
            <a:r>
              <a:rPr lang="en-US" sz="1800" b="0" dirty="0" smtClean="0">
                <a:solidFill>
                  <a:srgbClr val="FF0000"/>
                </a:solidFill>
              </a:rPr>
              <a:t>economic</a:t>
            </a:r>
            <a:r>
              <a:rPr lang="en-US" sz="1800" b="0" dirty="0" smtClean="0"/>
              <a:t> </a:t>
            </a:r>
            <a:r>
              <a:rPr lang="en-US" sz="1800" b="0" dirty="0"/>
              <a:t>and </a:t>
            </a:r>
            <a:r>
              <a:rPr lang="en-US" sz="1800" b="0" dirty="0">
                <a:solidFill>
                  <a:srgbClr val="FF0000"/>
                </a:solidFill>
              </a:rPr>
              <a:t>moral </a:t>
            </a:r>
            <a:r>
              <a:rPr lang="en-US" sz="1800" b="0" dirty="0" smtClean="0">
                <a:solidFill>
                  <a:srgbClr val="FF0000"/>
                </a:solidFill>
              </a:rPr>
              <a:t>rights </a:t>
            </a:r>
            <a:r>
              <a:rPr lang="en-US" sz="1800" b="0" dirty="0" smtClean="0">
                <a:solidFill>
                  <a:srgbClr val="FFC000"/>
                </a:solidFill>
              </a:rPr>
              <a:t>to creators of work </a:t>
            </a:r>
            <a:r>
              <a:rPr lang="en-US" sz="1800" b="0" dirty="0" smtClean="0">
                <a:solidFill>
                  <a:srgbClr val="E38F07"/>
                </a:solidFill>
              </a:rPr>
              <a:t>(musical, literary, artistic works, or otherwise) </a:t>
            </a:r>
          </a:p>
          <a:p>
            <a:pPr algn="just" fontAlgn="base"/>
            <a:r>
              <a:rPr lang="en-US" sz="1800" b="0" dirty="0" smtClean="0"/>
              <a:t>Exclusive </a:t>
            </a:r>
            <a:r>
              <a:rPr lang="en-US" sz="1800" b="0" dirty="0"/>
              <a:t>rights regulate how to make the work available to the public or </a:t>
            </a:r>
            <a:r>
              <a:rPr lang="en-US" sz="1800" b="0" dirty="0" smtClean="0"/>
              <a:t>users and how the work should be treated (moral);</a:t>
            </a:r>
            <a:endParaRPr lang="en-US" sz="1800" b="0" dirty="0"/>
          </a:p>
          <a:p>
            <a:pPr algn="just" fontAlgn="base"/>
            <a:r>
              <a:rPr lang="en-US" sz="1800" b="0" dirty="0" smtClean="0"/>
              <a:t>Economic </a:t>
            </a:r>
            <a:r>
              <a:rPr lang="en-US" sz="1800" b="0" dirty="0"/>
              <a:t>rights </a:t>
            </a:r>
            <a:r>
              <a:rPr lang="en-US" sz="1800" b="0" dirty="0" smtClean="0"/>
              <a:t>are the </a:t>
            </a:r>
            <a:r>
              <a:rPr lang="en-US" sz="1800" b="0" dirty="0"/>
              <a:t>exclusive right to </a:t>
            </a:r>
            <a:r>
              <a:rPr lang="en-US" sz="1800" b="0" dirty="0" smtClean="0"/>
              <a:t>reproduce, rent, lend, </a:t>
            </a:r>
            <a:r>
              <a:rPr lang="en-US" sz="1800" b="0" dirty="0"/>
              <a:t>perform</a:t>
            </a:r>
            <a:r>
              <a:rPr lang="en-US" sz="1800" b="0" dirty="0" smtClean="0"/>
              <a:t>, license, broadcast;</a:t>
            </a:r>
          </a:p>
          <a:p>
            <a:pPr algn="just" fontAlgn="base"/>
            <a:r>
              <a:rPr lang="en-US" sz="1800" b="0" dirty="0" smtClean="0"/>
              <a:t>Economic  </a:t>
            </a:r>
            <a:r>
              <a:rPr lang="en-US" sz="1800" b="0" dirty="0">
                <a:solidFill>
                  <a:srgbClr val="FF0000"/>
                </a:solidFill>
              </a:rPr>
              <a:t>rights in copyright are tradable </a:t>
            </a:r>
            <a:r>
              <a:rPr lang="en-US" sz="1800" b="0" dirty="0"/>
              <a:t>and can be transferred and owned by any person other than </a:t>
            </a:r>
            <a:r>
              <a:rPr lang="en-US" sz="1800" b="0" dirty="0" smtClean="0"/>
              <a:t>the original creator; with </a:t>
            </a:r>
            <a:r>
              <a:rPr lang="en-US" sz="1800" b="0" dirty="0" smtClean="0">
                <a:solidFill>
                  <a:srgbClr val="FF0000"/>
                </a:solidFill>
              </a:rPr>
              <a:t>exceptions to Resale Rights</a:t>
            </a:r>
            <a:r>
              <a:rPr lang="en-US" sz="1800" b="0" dirty="0"/>
              <a:t>;</a:t>
            </a:r>
            <a:r>
              <a:rPr lang="en-US" sz="1800" b="0" dirty="0" smtClean="0"/>
              <a:t> </a:t>
            </a:r>
            <a:endParaRPr lang="en-US" sz="1800" b="0" dirty="0"/>
          </a:p>
          <a:p>
            <a:pPr algn="just" fontAlgn="base"/>
            <a:r>
              <a:rPr lang="en-US" sz="1800" b="0" dirty="0" smtClean="0"/>
              <a:t>Moral </a:t>
            </a:r>
            <a:r>
              <a:rPr lang="en-US" sz="1800" b="0" dirty="0"/>
              <a:t>rights allow creators of works to be identified as </a:t>
            </a:r>
            <a:r>
              <a:rPr lang="en-US" sz="1800" b="0" dirty="0" smtClean="0"/>
              <a:t>authors, provide legal rights to </a:t>
            </a:r>
            <a:r>
              <a:rPr lang="en-US" sz="1800" b="0" dirty="0"/>
              <a:t>object to disrespectful </a:t>
            </a:r>
            <a:r>
              <a:rPr lang="en-US" sz="1800" b="0" dirty="0" smtClean="0"/>
              <a:t>treatment of the work by others; unlike economic rights, </a:t>
            </a:r>
            <a:r>
              <a:rPr lang="en-US" sz="1800" b="0" dirty="0" smtClean="0">
                <a:solidFill>
                  <a:srgbClr val="FF0000"/>
                </a:solidFill>
              </a:rPr>
              <a:t>moral rights can not be transferred</a:t>
            </a:r>
            <a:r>
              <a:rPr lang="en-US" sz="1800" b="0" dirty="0" smtClean="0"/>
              <a:t>; </a:t>
            </a:r>
          </a:p>
          <a:p>
            <a:pPr algn="just" fontAlgn="base"/>
            <a:r>
              <a:rPr lang="en-US" sz="1800" b="0" dirty="0" smtClean="0">
                <a:solidFill>
                  <a:srgbClr val="FF0000"/>
                </a:solidFill>
              </a:rPr>
              <a:t>Exclusive rights to copyright are not unlimited</a:t>
            </a:r>
            <a:r>
              <a:rPr lang="en-US" sz="1800" b="0" dirty="0" smtClean="0"/>
              <a:t>. Limitation of the rights is regulated through copyright exceptions; </a:t>
            </a:r>
            <a:r>
              <a:rPr lang="en-US" sz="1800" b="0" dirty="0" smtClean="0">
                <a:solidFill>
                  <a:srgbClr val="FF0000"/>
                </a:solidFill>
              </a:rPr>
              <a:t>Subject to applicable tests: </a:t>
            </a:r>
            <a:r>
              <a:rPr lang="en-US" sz="1800" b="0" dirty="0" smtClean="0"/>
              <a:t>users can </a:t>
            </a:r>
            <a:r>
              <a:rPr lang="en-US" sz="1800" b="0" dirty="0"/>
              <a:t>use </a:t>
            </a:r>
            <a:r>
              <a:rPr lang="en-US" sz="1800" b="0" dirty="0" smtClean="0"/>
              <a:t>protected materials in </a:t>
            </a:r>
            <a:r>
              <a:rPr lang="en-US" sz="1800" b="0" dirty="0"/>
              <a:t>certain ways without infringing </a:t>
            </a:r>
            <a:r>
              <a:rPr lang="en-US" sz="1800" b="0" dirty="0" smtClean="0"/>
              <a:t>the exclusive rights; </a:t>
            </a:r>
          </a:p>
          <a:p>
            <a:pPr algn="just" fontAlgn="base"/>
            <a:endParaRPr lang="en-US" b="0" dirty="0" smtClean="0"/>
          </a:p>
        </p:txBody>
      </p:sp>
      <p:sp>
        <p:nvSpPr>
          <p:cNvPr id="4" name="Slide Number Placeholder 3"/>
          <p:cNvSpPr>
            <a:spLocks noGrp="1"/>
          </p:cNvSpPr>
          <p:nvPr>
            <p:ph type="sldNum" sz="quarter" idx="4"/>
          </p:nvPr>
        </p:nvSpPr>
        <p:spPr/>
        <p:txBody>
          <a:bodyPr/>
          <a:lstStyle/>
          <a:p>
            <a:fld id="{CCECF850-7125-437E-B16A-E2D512461BF5}" type="slidenum">
              <a:rPr lang="en-ZA" smtClean="0"/>
              <a:t>3</a:t>
            </a:fld>
            <a:endParaRPr lang="en-ZA" dirty="0" smtClean="0"/>
          </a:p>
        </p:txBody>
      </p:sp>
    </p:spTree>
    <p:extLst>
      <p:ext uri="{BB962C8B-B14F-4D97-AF65-F5344CB8AC3E}">
        <p14:creationId xmlns:p14="http://schemas.microsoft.com/office/powerpoint/2010/main" val="39291183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 </a:t>
            </a:r>
            <a:r>
              <a:rPr lang="en-US" sz="2000" dirty="0" smtClean="0"/>
              <a:t>DOES </a:t>
            </a:r>
            <a:r>
              <a:rPr lang="en-US" sz="2000" dirty="0"/>
              <a:t>THE BILL VIOLATES </a:t>
            </a:r>
            <a:r>
              <a:rPr lang="en-US" sz="2000" dirty="0" smtClean="0"/>
              <a:t>INTERNATIONAL TREATIES?</a:t>
            </a:r>
            <a:endParaRPr lang="en-US" dirty="0"/>
          </a:p>
        </p:txBody>
      </p:sp>
      <p:sp>
        <p:nvSpPr>
          <p:cNvPr id="3" name="Content Placeholder 2"/>
          <p:cNvSpPr>
            <a:spLocks noGrp="1"/>
          </p:cNvSpPr>
          <p:nvPr>
            <p:ph idx="1"/>
          </p:nvPr>
        </p:nvSpPr>
        <p:spPr>
          <a:xfrm>
            <a:off x="683568" y="1600201"/>
            <a:ext cx="7850832" cy="4343400"/>
          </a:xfrm>
        </p:spPr>
        <p:txBody>
          <a:bodyPr>
            <a:normAutofit lnSpcReduction="10000"/>
          </a:bodyPr>
          <a:lstStyle/>
          <a:p>
            <a:pPr algn="just"/>
            <a:r>
              <a:rPr lang="en-US" dirty="0" smtClean="0"/>
              <a:t>Article </a:t>
            </a:r>
            <a:r>
              <a:rPr lang="en-US" dirty="0"/>
              <a:t>31(1) of the Vienna Convention on the Law of Treaties, requires that a treaty should “be interpreted in good faith in accordance with the </a:t>
            </a:r>
            <a:r>
              <a:rPr lang="en-US" i="1" u="sng" dirty="0">
                <a:solidFill>
                  <a:srgbClr val="FF0000"/>
                </a:solidFill>
              </a:rPr>
              <a:t>ordinary </a:t>
            </a:r>
            <a:r>
              <a:rPr lang="en-US" i="1" u="sng" dirty="0" smtClean="0">
                <a:solidFill>
                  <a:srgbClr val="FF0000"/>
                </a:solidFill>
              </a:rPr>
              <a:t>meaning, terms </a:t>
            </a:r>
            <a:r>
              <a:rPr lang="en-US" i="1" u="sng" dirty="0">
                <a:solidFill>
                  <a:srgbClr val="FF0000"/>
                </a:solidFill>
              </a:rPr>
              <a:t>of the treaty in their </a:t>
            </a:r>
            <a:r>
              <a:rPr lang="en-US" i="1" u="sng" dirty="0" smtClean="0">
                <a:solidFill>
                  <a:srgbClr val="FF0000"/>
                </a:solidFill>
              </a:rPr>
              <a:t>context, the</a:t>
            </a:r>
            <a:r>
              <a:rPr lang="en-US" u="sng" dirty="0" smtClean="0">
                <a:solidFill>
                  <a:srgbClr val="FF0000"/>
                </a:solidFill>
              </a:rPr>
              <a:t> </a:t>
            </a:r>
            <a:r>
              <a:rPr lang="en-US" i="1" u="sng" dirty="0">
                <a:solidFill>
                  <a:srgbClr val="FF0000"/>
                </a:solidFill>
              </a:rPr>
              <a:t>object and purpose.</a:t>
            </a:r>
            <a:endParaRPr lang="en-US" u="sng" dirty="0">
              <a:solidFill>
                <a:srgbClr val="FF0000"/>
              </a:solidFill>
            </a:endParaRPr>
          </a:p>
          <a:p>
            <a:pPr lvl="0" algn="just"/>
            <a:r>
              <a:rPr lang="en-US" i="1" dirty="0"/>
              <a:t>Article 31(2) further states that “.The context for the purpose of the interpretation of a treaty shall comprise, in addition to the text, including its preamble and annexes”</a:t>
            </a:r>
            <a:endParaRPr lang="en-US" dirty="0"/>
          </a:p>
          <a:p>
            <a:pPr lvl="0" algn="just"/>
            <a:r>
              <a:rPr lang="en-US" dirty="0" smtClean="0"/>
              <a:t>WIPO </a:t>
            </a:r>
            <a:r>
              <a:rPr lang="en-US" dirty="0"/>
              <a:t>treaties, </a:t>
            </a:r>
            <a:r>
              <a:rPr lang="en-US" dirty="0" smtClean="0"/>
              <a:t>and the </a:t>
            </a:r>
            <a:r>
              <a:rPr lang="en-US" dirty="0"/>
              <a:t>TRIPS Agreement </a:t>
            </a:r>
            <a:r>
              <a:rPr lang="en-US" dirty="0" smtClean="0"/>
              <a:t>refer </a:t>
            </a:r>
            <a:r>
              <a:rPr lang="en-US" dirty="0"/>
              <a:t>not only to the objective of promoting adequate protection mechanisms, </a:t>
            </a:r>
            <a:r>
              <a:rPr lang="en-US" dirty="0" smtClean="0"/>
              <a:t>they</a:t>
            </a:r>
            <a:r>
              <a:rPr lang="en-US" dirty="0" smtClean="0"/>
              <a:t> </a:t>
            </a:r>
            <a:r>
              <a:rPr lang="en-US" dirty="0"/>
              <a:t>also recognizes the </a:t>
            </a:r>
            <a:r>
              <a:rPr lang="en-US" dirty="0">
                <a:solidFill>
                  <a:srgbClr val="FF0000"/>
                </a:solidFill>
              </a:rPr>
              <a:t>“underlying public policy objectives of national systems”</a:t>
            </a:r>
          </a:p>
          <a:p>
            <a:pPr lvl="0" algn="just"/>
            <a:r>
              <a:rPr lang="en-US" dirty="0"/>
              <a:t>Article 7 of TRIPS lays down a principle of balance between rights and obligations and emphasizes that the Agreement has the goal of fostering not only economic development, but also social </a:t>
            </a:r>
            <a:r>
              <a:rPr lang="en-US" dirty="0" smtClean="0"/>
              <a:t>welfare;</a:t>
            </a:r>
            <a:endParaRPr lang="en-US" dirty="0"/>
          </a:p>
          <a:p>
            <a:pPr lvl="0" algn="just"/>
            <a:r>
              <a:rPr lang="en-US" dirty="0"/>
              <a:t>Article 8 </a:t>
            </a:r>
            <a:r>
              <a:rPr lang="en-US" dirty="0" smtClean="0"/>
              <a:t>of TRIPS </a:t>
            </a:r>
            <a:r>
              <a:rPr lang="en-US" dirty="0"/>
              <a:t>goes in the same direction, and </a:t>
            </a:r>
            <a:r>
              <a:rPr lang="en-US" i="1" dirty="0">
                <a:solidFill>
                  <a:srgbClr val="FF0000"/>
                </a:solidFill>
              </a:rPr>
              <a:t>allows Members to adopt measures for the promotion of “the public interest in sectors of vital importance to their socio-economic and technological development”</a:t>
            </a:r>
            <a:r>
              <a:rPr lang="en-US" i="1" dirty="0"/>
              <a:t>.</a:t>
            </a:r>
            <a:endParaRPr lang="en-US" dirty="0"/>
          </a:p>
          <a:p>
            <a:pPr lvl="0" algn="just"/>
            <a:r>
              <a:rPr lang="en-US" dirty="0"/>
              <a:t>Complementing the above, Article 40(2) of TRIPS grants additional flexibility to permit uses of works as a remedy to anticompetitive conduct;</a:t>
            </a:r>
          </a:p>
          <a:p>
            <a:endParaRPr lang="en-US" dirty="0"/>
          </a:p>
        </p:txBody>
      </p:sp>
      <p:sp>
        <p:nvSpPr>
          <p:cNvPr id="4" name="Slide Number Placeholder 3"/>
          <p:cNvSpPr>
            <a:spLocks noGrp="1"/>
          </p:cNvSpPr>
          <p:nvPr>
            <p:ph type="sldNum" sz="quarter" idx="4"/>
          </p:nvPr>
        </p:nvSpPr>
        <p:spPr/>
        <p:txBody>
          <a:bodyPr/>
          <a:lstStyle/>
          <a:p>
            <a:fld id="{AC4B71AB-D9E2-4AF0-8BA6-32B8EF4A7769}" type="slidenum">
              <a:rPr lang="en-ZA" smtClean="0"/>
              <a:t>30</a:t>
            </a:fld>
            <a:endParaRPr lang="en-ZA" dirty="0" smtClean="0"/>
          </a:p>
        </p:txBody>
      </p:sp>
    </p:spTree>
    <p:extLst>
      <p:ext uri="{BB962C8B-B14F-4D97-AF65-F5344CB8AC3E}">
        <p14:creationId xmlns:p14="http://schemas.microsoft.com/office/powerpoint/2010/main" val="4023869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200" dirty="0"/>
              <a:t>IGNORANCE OF HISTORICAL BACKGROUNT AND CONTEXT</a:t>
            </a:r>
            <a:r>
              <a:rPr lang="en-US" dirty="0"/>
              <a:t/>
            </a:r>
            <a:br>
              <a:rPr lang="en-US" dirty="0"/>
            </a:br>
            <a:endParaRPr lang="en-US" dirty="0"/>
          </a:p>
        </p:txBody>
      </p:sp>
      <p:sp>
        <p:nvSpPr>
          <p:cNvPr id="3" name="Content Placeholder 2"/>
          <p:cNvSpPr>
            <a:spLocks noGrp="1"/>
          </p:cNvSpPr>
          <p:nvPr>
            <p:ph idx="1"/>
          </p:nvPr>
        </p:nvSpPr>
        <p:spPr>
          <a:xfrm>
            <a:off x="457200" y="1600201"/>
            <a:ext cx="8077200" cy="4343400"/>
          </a:xfrm>
        </p:spPr>
        <p:txBody>
          <a:bodyPr>
            <a:normAutofit fontScale="85000" lnSpcReduction="10000"/>
          </a:bodyPr>
          <a:lstStyle/>
          <a:p>
            <a:pPr lvl="0" algn="just"/>
            <a:r>
              <a:rPr lang="en-US" sz="2000" dirty="0" smtClean="0"/>
              <a:t>The </a:t>
            </a:r>
            <a:r>
              <a:rPr lang="en-US" sz="2000" dirty="0"/>
              <a:t>concern that Bill is in conflict with the </a:t>
            </a:r>
            <a:r>
              <a:rPr lang="en-US" sz="2000" dirty="0">
                <a:solidFill>
                  <a:srgbClr val="FF0000"/>
                </a:solidFill>
              </a:rPr>
              <a:t>“Three step test” </a:t>
            </a:r>
            <a:r>
              <a:rPr lang="en-US" sz="2000" dirty="0"/>
              <a:t>is presented in </a:t>
            </a:r>
            <a:r>
              <a:rPr lang="en-US" sz="2000" dirty="0">
                <a:solidFill>
                  <a:srgbClr val="FF0000"/>
                </a:solidFill>
              </a:rPr>
              <a:t>ignorance with the historical background and reasons behind </a:t>
            </a:r>
            <a:r>
              <a:rPr lang="en-US" sz="2000" dirty="0"/>
              <a:t>the insertion of the </a:t>
            </a:r>
            <a:r>
              <a:rPr lang="en-US" sz="2000" i="1" dirty="0"/>
              <a:t>Three Step Test</a:t>
            </a:r>
            <a:r>
              <a:rPr lang="en-US" sz="2000" dirty="0"/>
              <a:t> in all the International </a:t>
            </a:r>
            <a:r>
              <a:rPr lang="en-US" sz="2000" dirty="0" smtClean="0"/>
              <a:t>Treaties;</a:t>
            </a:r>
            <a:endParaRPr lang="en-US" sz="2000" dirty="0"/>
          </a:p>
          <a:p>
            <a:pPr algn="just"/>
            <a:r>
              <a:rPr lang="en-US" sz="2000" dirty="0" smtClean="0"/>
              <a:t>The </a:t>
            </a:r>
            <a:r>
              <a:rPr lang="en-US" sz="2000" dirty="0"/>
              <a:t>three-step test itself is an open-ended norm, as it establishes a set of abstract </a:t>
            </a:r>
            <a:r>
              <a:rPr lang="en-US" sz="2000" dirty="0" smtClean="0"/>
              <a:t>criteria</a:t>
            </a:r>
            <a:r>
              <a:rPr lang="en-US" sz="2000" dirty="0" smtClean="0"/>
              <a:t>: these are - </a:t>
            </a:r>
            <a:r>
              <a:rPr lang="en-US" sz="2000" dirty="0" smtClean="0"/>
              <a:t> </a:t>
            </a:r>
            <a:r>
              <a:rPr lang="en-ZA" sz="2000" dirty="0"/>
              <a:t>(i) </a:t>
            </a:r>
            <a:r>
              <a:rPr lang="en-ZA" sz="2000" i="1" dirty="0">
                <a:solidFill>
                  <a:srgbClr val="FF0000"/>
                </a:solidFill>
              </a:rPr>
              <a:t>in certain special cases</a:t>
            </a:r>
            <a:r>
              <a:rPr lang="en-ZA" sz="2000" i="1" dirty="0"/>
              <a:t>; (ii) </a:t>
            </a:r>
            <a:r>
              <a:rPr lang="en-ZA" sz="2000" i="1" dirty="0">
                <a:solidFill>
                  <a:srgbClr val="FF0000"/>
                </a:solidFill>
              </a:rPr>
              <a:t>that do not conflict with the normal exploitation of the work</a:t>
            </a:r>
            <a:r>
              <a:rPr lang="en-ZA" sz="2000" i="1" dirty="0"/>
              <a:t>; and (iii) </a:t>
            </a:r>
            <a:r>
              <a:rPr lang="en-ZA" sz="2000" i="1" dirty="0">
                <a:solidFill>
                  <a:srgbClr val="FF0000"/>
                </a:solidFill>
              </a:rPr>
              <a:t>that do not unreasonably prejudice the legitimate interests of the </a:t>
            </a:r>
            <a:r>
              <a:rPr lang="en-ZA" sz="2000" i="1" u="sng" dirty="0">
                <a:solidFill>
                  <a:srgbClr val="FF0000"/>
                </a:solidFill>
              </a:rPr>
              <a:t>author</a:t>
            </a:r>
            <a:r>
              <a:rPr lang="en-ZA" sz="2000" i="1" dirty="0">
                <a:solidFill>
                  <a:srgbClr val="FF0000"/>
                </a:solidFill>
              </a:rPr>
              <a:t> / right-holder.</a:t>
            </a:r>
            <a:endParaRPr lang="en-US" sz="2000" dirty="0">
              <a:solidFill>
                <a:srgbClr val="FF0000"/>
              </a:solidFill>
            </a:endParaRPr>
          </a:p>
          <a:p>
            <a:pPr lvl="0" algn="just"/>
            <a:r>
              <a:rPr lang="en-US" sz="2000" dirty="0" smtClean="0"/>
              <a:t>Actually</a:t>
            </a:r>
            <a:r>
              <a:rPr lang="en-US" sz="2000" dirty="0"/>
              <a:t>, when it was adopted the </a:t>
            </a:r>
            <a:r>
              <a:rPr lang="en-US" sz="2000" dirty="0" smtClean="0"/>
              <a:t>emphasis was always to </a:t>
            </a:r>
            <a:r>
              <a:rPr lang="en-US" sz="2000" dirty="0"/>
              <a:t>go for an abstract formula rather than a detailed list of specific </a:t>
            </a:r>
            <a:r>
              <a:rPr lang="en-US" sz="2000" dirty="0" smtClean="0"/>
              <a:t>exceptions; </a:t>
            </a:r>
            <a:endParaRPr lang="en-US" sz="2000" dirty="0"/>
          </a:p>
          <a:p>
            <a:pPr lvl="0" algn="just"/>
            <a:r>
              <a:rPr lang="en-US" sz="2000" dirty="0"/>
              <a:t>The criteria of the three-step test and the factors to be found in </a:t>
            </a:r>
            <a:r>
              <a:rPr lang="en-US" sz="2000" dirty="0" smtClean="0"/>
              <a:t>proposed </a:t>
            </a:r>
            <a:r>
              <a:rPr lang="en-US" sz="2000" dirty="0" smtClean="0"/>
              <a:t>F</a:t>
            </a:r>
            <a:r>
              <a:rPr lang="en-US" sz="2000" dirty="0" smtClean="0"/>
              <a:t>air </a:t>
            </a:r>
            <a:r>
              <a:rPr lang="en-US" sz="2000" dirty="0" smtClean="0"/>
              <a:t>U</a:t>
            </a:r>
            <a:r>
              <a:rPr lang="en-US" sz="2000" dirty="0" smtClean="0"/>
              <a:t>se are actually similar </a:t>
            </a:r>
            <a:r>
              <a:rPr lang="en-US" sz="2000" dirty="0"/>
              <a:t>– </a:t>
            </a:r>
            <a:r>
              <a:rPr lang="en-US" sz="2000" dirty="0" smtClean="0"/>
              <a:t>i.e. “</a:t>
            </a:r>
            <a:r>
              <a:rPr lang="en-US" sz="2000" dirty="0" smtClean="0">
                <a:solidFill>
                  <a:srgbClr val="FF0000"/>
                </a:solidFill>
              </a:rPr>
              <a:t>prohibition </a:t>
            </a:r>
            <a:r>
              <a:rPr lang="en-US" sz="2000" dirty="0">
                <a:solidFill>
                  <a:srgbClr val="FF0000"/>
                </a:solidFill>
              </a:rPr>
              <a:t>of a conflict with a normal exploitation</a:t>
            </a:r>
            <a:r>
              <a:rPr lang="en-US" sz="2000" dirty="0"/>
              <a:t>”  parallels the fair use’s “</a:t>
            </a:r>
            <a:r>
              <a:rPr lang="en-US" sz="2000" dirty="0">
                <a:solidFill>
                  <a:srgbClr val="FF0000"/>
                </a:solidFill>
              </a:rPr>
              <a:t>effect of the use upon the potential market for or value of the copyrighted work</a:t>
            </a:r>
            <a:r>
              <a:rPr lang="en-US" sz="2000" dirty="0" smtClean="0"/>
              <a:t>.”</a:t>
            </a:r>
          </a:p>
          <a:p>
            <a:pPr lvl="0" algn="just"/>
            <a:r>
              <a:rPr lang="en-US" sz="2000" dirty="0" smtClean="0"/>
              <a:t>Its intent and purpose, the </a:t>
            </a:r>
            <a:r>
              <a:rPr lang="en-US" sz="2000" dirty="0"/>
              <a:t>three step test is not designed exclusively for restricting new use privileges, but </a:t>
            </a:r>
            <a:r>
              <a:rPr lang="en-US" sz="2000" dirty="0" smtClean="0"/>
              <a:t>to enable </a:t>
            </a:r>
            <a:r>
              <a:rPr lang="en-US" sz="2000" dirty="0"/>
              <a:t>them.</a:t>
            </a:r>
          </a:p>
        </p:txBody>
      </p:sp>
      <p:sp>
        <p:nvSpPr>
          <p:cNvPr id="4" name="Slide Number Placeholder 3"/>
          <p:cNvSpPr>
            <a:spLocks noGrp="1"/>
          </p:cNvSpPr>
          <p:nvPr>
            <p:ph type="sldNum" sz="quarter" idx="4"/>
          </p:nvPr>
        </p:nvSpPr>
        <p:spPr/>
        <p:txBody>
          <a:bodyPr/>
          <a:lstStyle/>
          <a:p>
            <a:fld id="{44D176F3-BD57-4263-A380-77162FD16482}" type="slidenum">
              <a:rPr lang="en-ZA" smtClean="0"/>
              <a:t>31</a:t>
            </a:fld>
            <a:endParaRPr lang="en-ZA" dirty="0" smtClean="0"/>
          </a:p>
        </p:txBody>
      </p:sp>
    </p:spTree>
    <p:extLst>
      <p:ext uri="{BB962C8B-B14F-4D97-AF65-F5344CB8AC3E}">
        <p14:creationId xmlns:p14="http://schemas.microsoft.com/office/powerpoint/2010/main" val="34096806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OTHER INTERNATIONAL OBLIGATIONS </a:t>
            </a:r>
            <a:br>
              <a:rPr lang="en-US" dirty="0"/>
            </a:br>
            <a:endParaRPr lang="en-US" dirty="0"/>
          </a:p>
        </p:txBody>
      </p:sp>
      <p:sp>
        <p:nvSpPr>
          <p:cNvPr id="3" name="Content Placeholder 2"/>
          <p:cNvSpPr>
            <a:spLocks noGrp="1"/>
          </p:cNvSpPr>
          <p:nvPr>
            <p:ph idx="1"/>
          </p:nvPr>
        </p:nvSpPr>
        <p:spPr>
          <a:xfrm>
            <a:off x="457200" y="1600201"/>
            <a:ext cx="8077200" cy="4343400"/>
          </a:xfrm>
        </p:spPr>
        <p:txBody>
          <a:bodyPr>
            <a:normAutofit/>
          </a:bodyPr>
          <a:lstStyle/>
          <a:p>
            <a:pPr algn="just"/>
            <a:r>
              <a:rPr lang="en-US" dirty="0" smtClean="0"/>
              <a:t>Article </a:t>
            </a:r>
            <a:r>
              <a:rPr lang="en-US" dirty="0"/>
              <a:t>31(3) (c) of the Vienna Convention on the Law of Treaties, requires that “any relevant rules of international </a:t>
            </a:r>
            <a:r>
              <a:rPr lang="en-US" dirty="0" smtClean="0"/>
              <a:t>laws that are </a:t>
            </a:r>
            <a:r>
              <a:rPr lang="en-US" dirty="0"/>
              <a:t>applicable in the relations between the parties” should be taken into </a:t>
            </a:r>
            <a:r>
              <a:rPr lang="en-US" dirty="0" smtClean="0"/>
              <a:t>account. </a:t>
            </a:r>
          </a:p>
          <a:p>
            <a:pPr algn="just"/>
            <a:r>
              <a:rPr lang="en-US" dirty="0" smtClean="0"/>
              <a:t>Therefore, </a:t>
            </a:r>
            <a:r>
              <a:rPr lang="en-US" dirty="0"/>
              <a:t>the </a:t>
            </a:r>
            <a:r>
              <a:rPr lang="en-US" u="sng" dirty="0"/>
              <a:t>three-step test</a:t>
            </a:r>
            <a:r>
              <a:rPr lang="en-US" dirty="0"/>
              <a:t> must also be illuminated by international obligations resulting from </a:t>
            </a:r>
            <a:r>
              <a:rPr lang="en-US" dirty="0" smtClean="0"/>
              <a:t>OTHER treaties such as those that are protecting </a:t>
            </a:r>
            <a:r>
              <a:rPr lang="en-US" dirty="0"/>
              <a:t>human </a:t>
            </a:r>
            <a:r>
              <a:rPr lang="en-US" dirty="0" smtClean="0"/>
              <a:t>rights/fundamental </a:t>
            </a:r>
            <a:r>
              <a:rPr lang="en-US" dirty="0" smtClean="0"/>
              <a:t>rights;</a:t>
            </a:r>
            <a:endParaRPr lang="en-US" dirty="0"/>
          </a:p>
          <a:p>
            <a:pPr lvl="0" algn="just"/>
            <a:r>
              <a:rPr lang="en-US" dirty="0" smtClean="0"/>
              <a:t>There are international </a:t>
            </a:r>
            <a:r>
              <a:rPr lang="en-US" dirty="0" smtClean="0"/>
              <a:t>o</a:t>
            </a:r>
            <a:r>
              <a:rPr lang="en-US" dirty="0" smtClean="0"/>
              <a:t>bligations arising also </a:t>
            </a:r>
            <a:r>
              <a:rPr lang="en-US" dirty="0"/>
              <a:t>from </a:t>
            </a:r>
            <a:r>
              <a:rPr lang="en-US" dirty="0" smtClean="0"/>
              <a:t>the Universal </a:t>
            </a:r>
            <a:r>
              <a:rPr lang="en-US" dirty="0"/>
              <a:t>Declaration of Human Rights (UDHR) and the International Covenant on Economic, Social and Cultural Rights (ICESCR</a:t>
            </a:r>
            <a:r>
              <a:rPr lang="en-US" dirty="0" smtClean="0"/>
              <a:t>). </a:t>
            </a:r>
          </a:p>
          <a:p>
            <a:pPr lvl="0" algn="just"/>
            <a:r>
              <a:rPr lang="en-US" dirty="0" smtClean="0"/>
              <a:t>There </a:t>
            </a:r>
            <a:r>
              <a:rPr lang="en-US" dirty="0"/>
              <a:t>is a principle of proportionality in international trade law that has to be respected while interpreting </a:t>
            </a:r>
            <a:r>
              <a:rPr lang="en-US" dirty="0" smtClean="0"/>
              <a:t>Treaties, </a:t>
            </a:r>
            <a:r>
              <a:rPr lang="en-US" dirty="0"/>
              <a:t>and this principle is </a:t>
            </a:r>
            <a:r>
              <a:rPr lang="en-US" i="1" dirty="0"/>
              <a:t>mostly used in the context of issues of fundamental rights</a:t>
            </a:r>
            <a:r>
              <a:rPr lang="en-US" dirty="0"/>
              <a:t>, especially as a method to solve conflicts between different values at stake.</a:t>
            </a:r>
          </a:p>
          <a:p>
            <a:pPr lvl="0" algn="just"/>
            <a:r>
              <a:rPr lang="en-US" dirty="0"/>
              <a:t>T</a:t>
            </a:r>
            <a:r>
              <a:rPr lang="en-US" dirty="0" smtClean="0"/>
              <a:t>his </a:t>
            </a:r>
            <a:r>
              <a:rPr lang="en-US" dirty="0"/>
              <a:t>could be the reason why </a:t>
            </a:r>
            <a:r>
              <a:rPr lang="en-US" dirty="0" smtClean="0"/>
              <a:t>other countries using the Fair Use system are not forced to </a:t>
            </a:r>
            <a:r>
              <a:rPr lang="en-US" dirty="0" smtClean="0"/>
              <a:t>amend their copyright laws</a:t>
            </a:r>
          </a:p>
          <a:p>
            <a:pPr marL="0" lvl="0" indent="0" algn="just">
              <a:buNone/>
            </a:pPr>
            <a:endParaRPr lang="en-US" dirty="0"/>
          </a:p>
        </p:txBody>
      </p:sp>
      <p:sp>
        <p:nvSpPr>
          <p:cNvPr id="4" name="Slide Number Placeholder 3"/>
          <p:cNvSpPr>
            <a:spLocks noGrp="1"/>
          </p:cNvSpPr>
          <p:nvPr>
            <p:ph type="sldNum" sz="quarter" idx="4"/>
          </p:nvPr>
        </p:nvSpPr>
        <p:spPr/>
        <p:txBody>
          <a:bodyPr/>
          <a:lstStyle/>
          <a:p>
            <a:fld id="{6BD3EDEB-2577-44D5-A3BC-80846D6AF029}" type="slidenum">
              <a:rPr lang="en-ZA" smtClean="0"/>
              <a:t>32</a:t>
            </a:fld>
            <a:endParaRPr lang="en-ZA" dirty="0" smtClean="0"/>
          </a:p>
        </p:txBody>
      </p:sp>
    </p:spTree>
    <p:extLst>
      <p:ext uri="{BB962C8B-B14F-4D97-AF65-F5344CB8AC3E}">
        <p14:creationId xmlns:p14="http://schemas.microsoft.com/office/powerpoint/2010/main" val="36377729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403648" y="2492896"/>
            <a:ext cx="5997352" cy="1224136"/>
          </a:xfrm>
        </p:spPr>
        <p:txBody>
          <a:bodyPr>
            <a:normAutofit/>
          </a:bodyPr>
          <a:lstStyle/>
          <a:p>
            <a:pPr algn="ctr"/>
            <a:r>
              <a:rPr lang="en-ZA" sz="5400" dirty="0" smtClean="0">
                <a:solidFill>
                  <a:schemeClr val="accent6">
                    <a:lumMod val="75000"/>
                  </a:schemeClr>
                </a:solidFill>
              </a:rPr>
              <a:t>Thank You</a:t>
            </a:r>
            <a:endParaRPr lang="en-US" sz="5400" dirty="0">
              <a:solidFill>
                <a:schemeClr val="accent6">
                  <a:lumMod val="75000"/>
                </a:schemeClr>
              </a:solidFill>
              <a:latin typeface="+mj-lt"/>
            </a:endParaRPr>
          </a:p>
        </p:txBody>
      </p:sp>
      <p:sp>
        <p:nvSpPr>
          <p:cNvPr id="2" name="Slide Number Placeholder 1"/>
          <p:cNvSpPr>
            <a:spLocks noGrp="1"/>
          </p:cNvSpPr>
          <p:nvPr>
            <p:ph type="sldNum" sz="quarter" idx="4"/>
          </p:nvPr>
        </p:nvSpPr>
        <p:spPr/>
        <p:txBody>
          <a:bodyPr/>
          <a:lstStyle/>
          <a:p>
            <a:fld id="{37F4E17A-F1CA-4456-99D6-7BA6E1317107}" type="slidenum">
              <a:rPr lang="en-ZA" smtClean="0"/>
              <a:t>33</a:t>
            </a:fld>
            <a:endParaRPr lang="en-ZA" dirty="0" smtClean="0"/>
          </a:p>
        </p:txBody>
      </p:sp>
    </p:spTree>
    <p:extLst>
      <p:ext uri="{BB962C8B-B14F-4D97-AF65-F5344CB8AC3E}">
        <p14:creationId xmlns:p14="http://schemas.microsoft.com/office/powerpoint/2010/main" val="301518672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92896"/>
            <a:ext cx="8229600" cy="2232248"/>
          </a:xfrm>
        </p:spPr>
        <p:txBody>
          <a:bodyPr/>
          <a:lstStyle/>
          <a:p>
            <a:pPr algn="ctr"/>
            <a:r>
              <a:rPr lang="en-US" dirty="0" smtClean="0"/>
              <a:t/>
            </a:r>
            <a:br>
              <a:rPr lang="en-US" dirty="0" smtClean="0"/>
            </a:br>
            <a:r>
              <a:rPr lang="en-US" dirty="0" smtClean="0"/>
              <a:t>COPYRIGHT AMENDMENT BILL</a:t>
            </a:r>
            <a:endParaRPr lang="en-US" dirty="0"/>
          </a:p>
        </p:txBody>
      </p:sp>
      <p:sp>
        <p:nvSpPr>
          <p:cNvPr id="3" name="Slide Number Placeholder 2"/>
          <p:cNvSpPr>
            <a:spLocks noGrp="1"/>
          </p:cNvSpPr>
          <p:nvPr>
            <p:ph type="sldNum" sz="quarter" idx="4"/>
          </p:nvPr>
        </p:nvSpPr>
        <p:spPr/>
        <p:txBody>
          <a:bodyPr/>
          <a:lstStyle/>
          <a:p>
            <a:fld id="{54BE8B68-F9EC-4B93-A906-DFE75C85D132}" type="slidenum">
              <a:rPr lang="en-ZA" smtClean="0"/>
              <a:t>34</a:t>
            </a:fld>
            <a:endParaRPr lang="en-ZA" dirty="0" smtClean="0"/>
          </a:p>
        </p:txBody>
      </p:sp>
    </p:spTree>
    <p:extLst>
      <p:ext uri="{BB962C8B-B14F-4D97-AF65-F5344CB8AC3E}">
        <p14:creationId xmlns:p14="http://schemas.microsoft.com/office/powerpoint/2010/main" val="28396025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092" y="571501"/>
            <a:ext cx="8667262" cy="521411"/>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250092" y="1092911"/>
          <a:ext cx="8667262" cy="5129628"/>
        </p:xfrm>
        <a:graphic>
          <a:graphicData uri="http://schemas.openxmlformats.org/drawingml/2006/table">
            <a:tbl>
              <a:tblPr firstRow="1" bandRow="1">
                <a:tableStyleId>{22838BEF-8BB2-4498-84A7-C5851F593DF1}</a:tableStyleId>
              </a:tblPr>
              <a:tblGrid>
                <a:gridCol w="2751016">
                  <a:extLst>
                    <a:ext uri="{9D8B030D-6E8A-4147-A177-3AD203B41FA5}">
                      <a16:colId xmlns="" xmlns:a16="http://schemas.microsoft.com/office/drawing/2014/main" val="20000"/>
                    </a:ext>
                  </a:extLst>
                </a:gridCol>
                <a:gridCol w="5916246">
                  <a:extLst>
                    <a:ext uri="{9D8B030D-6E8A-4147-A177-3AD203B41FA5}">
                      <a16:colId xmlns="" xmlns:a16="http://schemas.microsoft.com/office/drawing/2014/main" val="20001"/>
                    </a:ext>
                  </a:extLst>
                </a:gridCol>
              </a:tblGrid>
              <a:tr h="359508">
                <a:tc>
                  <a:txBody>
                    <a:bodyPr/>
                    <a:lstStyle/>
                    <a:p>
                      <a:pPr algn="just"/>
                      <a:r>
                        <a:rPr lang="en-US" sz="1600" dirty="0"/>
                        <a:t>Provisions</a:t>
                      </a:r>
                      <a:endParaRPr lang="en-ZA" sz="1600" dirty="0"/>
                    </a:p>
                  </a:txBody>
                  <a:tcPr marL="68580" marR="68580" marT="34290" marB="34290"/>
                </a:tc>
                <a:tc>
                  <a:txBody>
                    <a:bodyPr/>
                    <a:lstStyle/>
                    <a:p>
                      <a:r>
                        <a:rPr lang="en-ZA" sz="1600" dirty="0"/>
                        <a:t>What</a:t>
                      </a:r>
                      <a:r>
                        <a:rPr lang="en-ZA" sz="1600" baseline="0" dirty="0"/>
                        <a:t> the Bill provides</a:t>
                      </a:r>
                      <a:endParaRPr lang="en-ZA" sz="1600" dirty="0"/>
                    </a:p>
                  </a:txBody>
                  <a:tcPr marL="68580" marR="68580" marT="34290" marB="34290"/>
                </a:tc>
                <a:extLst>
                  <a:ext uri="{0D108BD9-81ED-4DB2-BD59-A6C34878D82A}">
                    <a16:rowId xmlns="" xmlns:a16="http://schemas.microsoft.com/office/drawing/2014/main" val="10000"/>
                  </a:ext>
                </a:extLst>
              </a:tr>
              <a:tr h="1725995">
                <a:tc>
                  <a:txBody>
                    <a:bodyPr/>
                    <a:lstStyle/>
                    <a:p>
                      <a:r>
                        <a:rPr lang="en-US" sz="1600" dirty="0"/>
                        <a:t>Definitions</a:t>
                      </a:r>
                      <a:r>
                        <a:rPr lang="en-US" sz="1600" baseline="0" dirty="0"/>
                        <a:t> </a:t>
                      </a:r>
                    </a:p>
                  </a:txBody>
                  <a:tcPr marL="68580" marR="68580" marT="34290" marB="34290"/>
                </a:tc>
                <a:tc>
                  <a:txBody>
                    <a:bodyPr/>
                    <a:lstStyle/>
                    <a:p>
                      <a:pPr algn="just"/>
                      <a:r>
                        <a:rPr lang="en-ZA" sz="1600" dirty="0"/>
                        <a:t>Clause 1 proposes amendments to certain definitions and the insertion of</a:t>
                      </a:r>
                      <a:r>
                        <a:rPr lang="en-ZA" sz="1600" baseline="0" dirty="0"/>
                        <a:t> </a:t>
                      </a:r>
                      <a:r>
                        <a:rPr lang="en-ZA" sz="1600" dirty="0"/>
                        <a:t>definitions of ‘accessible format copy’, ‘art market professional’, ‘audiovisual fixation’, ‘Collecting</a:t>
                      </a:r>
                      <a:r>
                        <a:rPr lang="en-ZA" sz="1600" baseline="0" dirty="0"/>
                        <a:t> Society</a:t>
                      </a:r>
                      <a:r>
                        <a:rPr lang="en-ZA" sz="1600" dirty="0"/>
                        <a:t>’, ‘commercial’, ‘Companies Act’, ‘copyright management information’, ‘orphan work’, ‘performer’, ‘person with a disability’, ‘technologically protected work’, ‘technological protection measure’, ‘technological protection measure circumvention device’, ‘Tribunal’.  </a:t>
                      </a:r>
                      <a:r>
                        <a:rPr lang="en-ZA" sz="1600" i="1" dirty="0">
                          <a:solidFill>
                            <a:srgbClr val="FF0000"/>
                          </a:solidFill>
                        </a:rPr>
                        <a:t>Pages 2-4 of the Bill.</a:t>
                      </a:r>
                    </a:p>
                  </a:txBody>
                  <a:tcPr marL="68580" marR="68580" marT="34290" marB="34290"/>
                </a:tc>
                <a:extLst>
                  <a:ext uri="{0D108BD9-81ED-4DB2-BD59-A6C34878D82A}">
                    <a16:rowId xmlns="" xmlns:a16="http://schemas.microsoft.com/office/drawing/2014/main" val="10001"/>
                  </a:ext>
                </a:extLst>
              </a:tr>
              <a:tr h="2546271">
                <a:tc>
                  <a:txBody>
                    <a:bodyPr/>
                    <a:lstStyle/>
                    <a:p>
                      <a:r>
                        <a:rPr lang="en-ZA" sz="1600" dirty="0"/>
                        <a:t> </a:t>
                      </a:r>
                      <a:r>
                        <a:rPr lang="en-US" sz="1600" dirty="0"/>
                        <a:t>Scope</a:t>
                      </a:r>
                      <a:r>
                        <a:rPr lang="en-US" sz="1600" baseline="0" dirty="0"/>
                        <a:t> of Copyright Protection</a:t>
                      </a:r>
                      <a:endParaRPr lang="en-US" sz="1600" dirty="0"/>
                    </a:p>
                  </a:txBody>
                  <a:tcPr marL="68580" marR="68580" marT="34290" marB="34290"/>
                </a:tc>
                <a:tc>
                  <a:txBody>
                    <a:bodyPr/>
                    <a:lstStyle/>
                    <a:p>
                      <a:pPr algn="just"/>
                      <a:r>
                        <a:rPr lang="en-ZA" sz="1600" dirty="0"/>
                        <a:t>Clause 2 proposes the insertion of section 2A in the Act, circumscribing the extent of copyright protection.</a:t>
                      </a:r>
                    </a:p>
                    <a:p>
                      <a:pPr algn="just"/>
                      <a:endParaRPr lang="en-ZA" sz="1600" dirty="0"/>
                    </a:p>
                    <a:p>
                      <a:pPr algn="just"/>
                      <a:r>
                        <a:rPr lang="en-ZA" sz="1600" dirty="0"/>
                        <a:t>The clause provides that copyright protection subsists in expressions and not in ideas, procedures, methods of operation or mathematical concepts.</a:t>
                      </a:r>
                    </a:p>
                    <a:p>
                      <a:pPr algn="just"/>
                      <a:r>
                        <a:rPr lang="en-ZA" sz="1600" dirty="0"/>
                        <a:t>In the case of computer programs, in interface specifications, a table or compilation which by reason of the selection or arrangement of its content, constitutes an original work</a:t>
                      </a:r>
                    </a:p>
                    <a:p>
                      <a:pPr algn="just"/>
                      <a:r>
                        <a:rPr lang="en-ZA" sz="1600" dirty="0"/>
                        <a:t>The clause provides no protection to an expression of official texts of legislation or speeches of a political nature. </a:t>
                      </a:r>
                    </a:p>
                    <a:p>
                      <a:pPr algn="just"/>
                      <a:r>
                        <a:rPr lang="en-ZA" sz="1600" i="1" dirty="0">
                          <a:solidFill>
                            <a:srgbClr val="FF0000"/>
                          </a:solidFill>
                        </a:rPr>
                        <a:t>Page</a:t>
                      </a:r>
                      <a:r>
                        <a:rPr lang="en-ZA" sz="1600" i="1" baseline="0" dirty="0">
                          <a:solidFill>
                            <a:srgbClr val="FF0000"/>
                          </a:solidFill>
                        </a:rPr>
                        <a:t> </a:t>
                      </a:r>
                      <a:r>
                        <a:rPr lang="en-ZA" sz="1600" i="1" dirty="0">
                          <a:solidFill>
                            <a:srgbClr val="FF0000"/>
                          </a:solidFill>
                        </a:rPr>
                        <a:t>4 of the Bill.</a:t>
                      </a:r>
                      <a:endParaRPr lang="en-ZA" sz="1600" i="1" dirty="0"/>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660232" y="6194270"/>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A6DC2D0D-C5C7-4DC9-B6EA-13FDB9FBA5C8}" type="slidenum">
              <a:rPr lang="en-US" sz="1050" b="0" smtClean="0">
                <a:solidFill>
                  <a:srgbClr val="000000"/>
                </a:solidFill>
              </a:rPr>
              <a:t>35</a:t>
            </a:fld>
            <a:endParaRPr lang="en-US" sz="1050" b="0" dirty="0">
              <a:solidFill>
                <a:srgbClr val="000000"/>
              </a:solidFill>
            </a:endParaRPr>
          </a:p>
        </p:txBody>
      </p:sp>
    </p:spTree>
    <p:extLst>
      <p:ext uri="{BB962C8B-B14F-4D97-AF65-F5344CB8AC3E}">
        <p14:creationId xmlns:p14="http://schemas.microsoft.com/office/powerpoint/2010/main" val="9625850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81354" y="800366"/>
            <a:ext cx="8534400" cy="583934"/>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8511067"/>
              </p:ext>
            </p:extLst>
          </p:nvPr>
        </p:nvGraphicFramePr>
        <p:xfrm>
          <a:off x="281354" y="1138396"/>
          <a:ext cx="8534400" cy="4594860"/>
        </p:xfrm>
        <a:graphic>
          <a:graphicData uri="http://schemas.openxmlformats.org/drawingml/2006/table">
            <a:tbl>
              <a:tblPr firstRow="1" bandRow="1">
                <a:tableStyleId>{22838BEF-8BB2-4498-84A7-C5851F593DF1}</a:tableStyleId>
              </a:tblPr>
              <a:tblGrid>
                <a:gridCol w="3660420">
                  <a:extLst>
                    <a:ext uri="{9D8B030D-6E8A-4147-A177-3AD203B41FA5}">
                      <a16:colId xmlns="" xmlns:a16="http://schemas.microsoft.com/office/drawing/2014/main" val="20000"/>
                    </a:ext>
                  </a:extLst>
                </a:gridCol>
                <a:gridCol w="4873980">
                  <a:extLst>
                    <a:ext uri="{9D8B030D-6E8A-4147-A177-3AD203B41FA5}">
                      <a16:colId xmlns="" xmlns:a16="http://schemas.microsoft.com/office/drawing/2014/main" val="20001"/>
                    </a:ext>
                  </a:extLst>
                </a:gridCol>
              </a:tblGrid>
              <a:tr h="589570">
                <a:tc>
                  <a:txBody>
                    <a:bodyPr/>
                    <a:lstStyle/>
                    <a:p>
                      <a:pPr algn="just"/>
                      <a:endParaRPr lang="en-ZA" sz="1800" dirty="0"/>
                    </a:p>
                  </a:txBody>
                  <a:tcPr marL="68580" marR="68580" marT="34290" marB="34290"/>
                </a:tc>
                <a:tc>
                  <a:txBody>
                    <a:bodyPr/>
                    <a:lstStyle/>
                    <a:p>
                      <a:r>
                        <a:rPr lang="en-ZA" sz="1800" dirty="0"/>
                        <a:t>What</a:t>
                      </a:r>
                      <a:r>
                        <a:rPr lang="en-ZA" sz="1800" baseline="0" dirty="0"/>
                        <a:t> the Bill provides</a:t>
                      </a:r>
                      <a:endParaRPr lang="en-ZA" sz="1800" dirty="0"/>
                    </a:p>
                    <a:p>
                      <a:endParaRPr lang="en-ZA" sz="1800" dirty="0"/>
                    </a:p>
                  </a:txBody>
                  <a:tcPr marL="68580" marR="68580" marT="34290" marB="34290"/>
                </a:tc>
                <a:extLst>
                  <a:ext uri="{0D108BD9-81ED-4DB2-BD59-A6C34878D82A}">
                    <a16:rowId xmlns="" xmlns:a16="http://schemas.microsoft.com/office/drawing/2014/main" val="10000"/>
                  </a:ext>
                </a:extLst>
              </a:tr>
              <a:tr h="1375664">
                <a:tc>
                  <a:txBody>
                    <a:bodyPr/>
                    <a:lstStyle/>
                    <a:p>
                      <a:pPr algn="just"/>
                      <a:r>
                        <a:rPr lang="en-US" sz="1800" baseline="0" dirty="0"/>
                        <a:t>State or Organisation Funded Intellectual Property</a:t>
                      </a: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000000"/>
                          </a:solidFill>
                          <a:effectLst/>
                          <a:uLnTx/>
                          <a:uFillTx/>
                          <a:latin typeface="+mn-lt"/>
                          <a:ea typeface="+mn-ea"/>
                          <a:cs typeface="+mn-cs"/>
                        </a:rPr>
                        <a:t>Clause 3 of the Bill proposes an amendment to section 5 of the Act by providing for ownership of copyright funded by the State, local or international organisation.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rgbClr val="FF0000"/>
                          </a:solidFill>
                          <a:effectLst/>
                          <a:uLnTx/>
                          <a:uFillTx/>
                          <a:latin typeface="+mn-lt"/>
                          <a:ea typeface="+mn-ea"/>
                          <a:cs typeface="+mn-cs"/>
                        </a:rPr>
                        <a:t>Page </a:t>
                      </a:r>
                      <a:r>
                        <a:rPr kumimoji="0" lang="en-ZA" sz="1800" b="0" i="1" u="none" strike="noStrike" kern="1200" cap="none" spc="0" normalizeH="0" baseline="0" noProof="0" dirty="0">
                          <a:ln>
                            <a:noFill/>
                          </a:ln>
                          <a:solidFill>
                            <a:srgbClr val="FF0000"/>
                          </a:solidFill>
                          <a:effectLst/>
                          <a:uLnTx/>
                          <a:uFillTx/>
                          <a:latin typeface="+mn-lt"/>
                          <a:ea typeface="+mn-ea"/>
                          <a:cs typeface="+mn-cs"/>
                        </a:rPr>
                        <a:t>4 of the Bill.</a:t>
                      </a:r>
                      <a:endParaRPr kumimoji="0" lang="en-ZA" sz="18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2291555">
                <a:tc>
                  <a:txBody>
                    <a:bodyPr/>
                    <a:lstStyle/>
                    <a:p>
                      <a:pPr algn="just"/>
                      <a:r>
                        <a:rPr lang="en-ZA" sz="1800" dirty="0"/>
                        <a:t> </a:t>
                      </a:r>
                    </a:p>
                    <a:p>
                      <a:pPr algn="just"/>
                      <a:r>
                        <a:rPr lang="en-US" sz="1800" dirty="0"/>
                        <a:t>Communication</a:t>
                      </a:r>
                      <a:r>
                        <a:rPr lang="en-US" sz="1800" baseline="0" dirty="0"/>
                        <a:t> to the public of a </a:t>
                      </a:r>
                      <a:r>
                        <a:rPr lang="en-US" sz="1800" baseline="0" dirty="0">
                          <a:solidFill>
                            <a:srgbClr val="FF0000"/>
                          </a:solidFill>
                        </a:rPr>
                        <a:t>literary or musical work</a:t>
                      </a:r>
                      <a:r>
                        <a:rPr lang="en-US" sz="1800" baseline="0" dirty="0"/>
                        <a:t>, making available and distribution of an original or a copy of a work</a:t>
                      </a:r>
                      <a:endParaRPr lang="en-US" sz="1800" dirty="0"/>
                    </a:p>
                  </a:txBody>
                  <a:tcPr marL="68580" marR="68580" marT="34290" marB="34290"/>
                </a:tc>
                <a:tc>
                  <a:txBody>
                    <a:bodyPr/>
                    <a:lstStyle/>
                    <a:p>
                      <a:pPr algn="just"/>
                      <a:r>
                        <a:rPr lang="en-ZA" sz="1800" i="0" dirty="0"/>
                        <a:t>Clause 4 of the Bill proposes an amendment to section 6 of the Act by providing for communication to the public of a musical work, by wire or wireless means, including internet access and making available to the public</a:t>
                      </a:r>
                      <a:r>
                        <a:rPr lang="en-ZA" sz="1800" i="0" baseline="0" dirty="0"/>
                        <a:t> </a:t>
                      </a:r>
                      <a:r>
                        <a:rPr lang="en-ZA" sz="1800" i="0" dirty="0"/>
                        <a:t>a work in such a way that members of the public may access such work from a place and at a time individually chosen by them, whether interactively or non-interactively. </a:t>
                      </a:r>
                      <a:endParaRPr lang="en-ZA" sz="1800" i="1" dirty="0"/>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8100392" y="5868461"/>
            <a:ext cx="586408" cy="296843"/>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28128736-11FB-4799-BCEE-E381784988FA}" type="slidenum">
              <a:rPr lang="en-US" sz="1050" b="0" smtClean="0">
                <a:solidFill>
                  <a:srgbClr val="000000"/>
                </a:solidFill>
              </a:rPr>
              <a:t>36</a:t>
            </a:fld>
            <a:endParaRPr lang="en-US" sz="1050" b="0" dirty="0">
              <a:solidFill>
                <a:srgbClr val="000000"/>
              </a:solidFill>
            </a:endParaRPr>
          </a:p>
        </p:txBody>
      </p:sp>
    </p:spTree>
    <p:extLst>
      <p:ext uri="{BB962C8B-B14F-4D97-AF65-F5344CB8AC3E}">
        <p14:creationId xmlns:p14="http://schemas.microsoft.com/office/powerpoint/2010/main" val="6241670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5386" y="616259"/>
            <a:ext cx="8706337" cy="380734"/>
          </a:xfrm>
          <a:solidFill>
            <a:schemeClr val="accent6">
              <a:lumMod val="75000"/>
            </a:schemeClr>
          </a:solidFill>
        </p:spPr>
        <p:txBody>
          <a:bodyPr>
            <a:normAutofit/>
          </a:bodyPr>
          <a:lstStyle/>
          <a:p>
            <a:r>
              <a:rPr lang="en-ZA" sz="18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95386" y="996993"/>
          <a:ext cx="8706337" cy="5175738"/>
        </p:xfrm>
        <a:graphic>
          <a:graphicData uri="http://schemas.openxmlformats.org/drawingml/2006/table">
            <a:tbl>
              <a:tblPr firstRow="1" bandRow="1">
                <a:tableStyleId>{22838BEF-8BB2-4498-84A7-C5851F593DF1}</a:tableStyleId>
              </a:tblPr>
              <a:tblGrid>
                <a:gridCol w="3759200">
                  <a:extLst>
                    <a:ext uri="{9D8B030D-6E8A-4147-A177-3AD203B41FA5}">
                      <a16:colId xmlns="" xmlns:a16="http://schemas.microsoft.com/office/drawing/2014/main" val="20000"/>
                    </a:ext>
                  </a:extLst>
                </a:gridCol>
                <a:gridCol w="4947137">
                  <a:extLst>
                    <a:ext uri="{9D8B030D-6E8A-4147-A177-3AD203B41FA5}">
                      <a16:colId xmlns="" xmlns:a16="http://schemas.microsoft.com/office/drawing/2014/main" val="20001"/>
                    </a:ext>
                  </a:extLst>
                </a:gridCol>
              </a:tblGrid>
              <a:tr h="375138">
                <a:tc>
                  <a:txBody>
                    <a:bodyPr/>
                    <a:lstStyle/>
                    <a:p>
                      <a:pPr algn="just"/>
                      <a:endParaRPr lang="en-ZA" sz="1700" dirty="0"/>
                    </a:p>
                  </a:txBody>
                  <a:tcPr marL="68580" marR="68580" marT="34290" marB="34290"/>
                </a:tc>
                <a:tc>
                  <a:txBody>
                    <a:bodyPr/>
                    <a:lstStyle/>
                    <a:p>
                      <a:r>
                        <a:rPr lang="en-ZA" sz="1700" dirty="0"/>
                        <a:t>What</a:t>
                      </a:r>
                      <a:r>
                        <a:rPr lang="en-ZA" sz="1700" baseline="0" dirty="0"/>
                        <a:t> the Bill provides</a:t>
                      </a:r>
                      <a:endParaRPr lang="en-ZA" sz="1700" dirty="0"/>
                    </a:p>
                  </a:txBody>
                  <a:tcPr marL="68580" marR="68580" marT="34290" marB="34290"/>
                </a:tc>
                <a:extLst>
                  <a:ext uri="{0D108BD9-81ED-4DB2-BD59-A6C34878D82A}">
                    <a16:rowId xmlns="" xmlns:a16="http://schemas.microsoft.com/office/drawing/2014/main" val="10000"/>
                  </a:ext>
                </a:extLst>
              </a:tr>
              <a:tr h="1846135">
                <a:tc>
                  <a:txBody>
                    <a:bodyPr/>
                    <a:lstStyle/>
                    <a:p>
                      <a:r>
                        <a:rPr lang="en-US" sz="1700" baseline="0" dirty="0"/>
                        <a:t>Share in royalties regarding literary and musical works</a:t>
                      </a: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700" b="0" i="0" u="none" strike="noStrike" kern="1200" cap="none" spc="0" normalizeH="0" baseline="0" noProof="0" dirty="0">
                          <a:ln>
                            <a:noFill/>
                          </a:ln>
                          <a:solidFill>
                            <a:srgbClr val="000000"/>
                          </a:solidFill>
                          <a:effectLst/>
                          <a:uLnTx/>
                          <a:uFillTx/>
                          <a:latin typeface="+mn-lt"/>
                          <a:ea typeface="+mn-ea"/>
                          <a:cs typeface="+mn-cs"/>
                        </a:rPr>
                        <a:t>Clause 5 of the Bill proposes an insertion of a new section 6A specifically providing for royalty sharing after assignment of copyright in a literary or musical work or where the author of a literary or musical work authorised another to do any of the acts contemplated in section 6. The share of royalties to be determined by a written agreement in a prescribed manner.  </a:t>
                      </a:r>
                      <a:r>
                        <a:rPr kumimoji="0" lang="en-ZA" sz="1700" b="0" i="0" u="none" strike="noStrike" kern="1200" cap="none" spc="0" normalizeH="0" baseline="0" noProof="0" dirty="0">
                          <a:ln>
                            <a:noFill/>
                          </a:ln>
                          <a:solidFill>
                            <a:srgbClr val="FF0000"/>
                          </a:solidFill>
                          <a:effectLst/>
                          <a:uLnTx/>
                          <a:uFillTx/>
                          <a:latin typeface="+mn-lt"/>
                          <a:ea typeface="+mn-ea"/>
                          <a:cs typeface="+mn-cs"/>
                        </a:rPr>
                        <a:t>Pages </a:t>
                      </a:r>
                      <a:r>
                        <a:rPr kumimoji="0" lang="en-ZA" sz="1700" b="0" i="1" u="none" strike="noStrike" kern="1200" cap="none" spc="0" normalizeH="0" baseline="0" noProof="0" dirty="0">
                          <a:ln>
                            <a:noFill/>
                          </a:ln>
                          <a:solidFill>
                            <a:srgbClr val="FF0000"/>
                          </a:solidFill>
                          <a:effectLst/>
                          <a:uLnTx/>
                          <a:uFillTx/>
                          <a:latin typeface="+mn-lt"/>
                          <a:ea typeface="+mn-ea"/>
                          <a:cs typeface="+mn-cs"/>
                        </a:rPr>
                        <a:t>5-6 of the Bill.</a:t>
                      </a:r>
                      <a:endParaRPr kumimoji="0" lang="en-ZA" sz="17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2095987">
                <a:tc>
                  <a:txBody>
                    <a:bodyPr/>
                    <a:lstStyle/>
                    <a:p>
                      <a:r>
                        <a:rPr lang="en-ZA" sz="1700" dirty="0"/>
                        <a:t> </a:t>
                      </a:r>
                    </a:p>
                    <a:p>
                      <a:r>
                        <a:rPr lang="en-US" sz="1700" dirty="0"/>
                        <a:t>Distribution of</a:t>
                      </a:r>
                      <a:r>
                        <a:rPr lang="en-US" sz="1700" baseline="0" dirty="0"/>
                        <a:t> an </a:t>
                      </a:r>
                      <a:r>
                        <a:rPr lang="en-US" sz="1700" baseline="0" dirty="0">
                          <a:solidFill>
                            <a:srgbClr val="FF0000"/>
                          </a:solidFill>
                        </a:rPr>
                        <a:t>artistic work</a:t>
                      </a:r>
                      <a:r>
                        <a:rPr lang="en-US" sz="1700" dirty="0"/>
                        <a:t>, Communication</a:t>
                      </a:r>
                      <a:r>
                        <a:rPr lang="en-US" sz="1700" baseline="0" dirty="0"/>
                        <a:t> to the public and making available to the public</a:t>
                      </a:r>
                      <a:endParaRPr lang="en-US" sz="1700" dirty="0"/>
                    </a:p>
                    <a:p>
                      <a:r>
                        <a:rPr lang="en-US" sz="1700" i="1" kern="1200" baseline="0" dirty="0">
                          <a:solidFill>
                            <a:schemeClr val="dk1"/>
                          </a:solidFill>
                          <a:latin typeface="+mn-lt"/>
                          <a:ea typeface="+mn-ea"/>
                          <a:cs typeface="+mn-cs"/>
                        </a:rPr>
                        <a:t>Amendment of section 7 of Act 98 of 1978</a:t>
                      </a:r>
                    </a:p>
                    <a:p>
                      <a:r>
                        <a:rPr lang="en-US" sz="1700" i="1" kern="1200" baseline="0" dirty="0">
                          <a:solidFill>
                            <a:schemeClr val="dk1"/>
                          </a:solidFill>
                          <a:latin typeface="+mn-lt"/>
                          <a:ea typeface="+mn-ea"/>
                          <a:cs typeface="+mn-cs"/>
                        </a:rPr>
                        <a:t>Pages 13-14  of the Act</a:t>
                      </a:r>
                      <a:endParaRPr lang="en-ZA" sz="1700" i="1" kern="1200" dirty="0">
                        <a:solidFill>
                          <a:schemeClr val="dk1"/>
                        </a:solidFill>
                        <a:latin typeface="+mn-lt"/>
                        <a:ea typeface="+mn-ea"/>
                        <a:cs typeface="+mn-cs"/>
                      </a:endParaRPr>
                    </a:p>
                  </a:txBody>
                  <a:tcPr marL="68580" marR="68580" marT="34290" marB="34290"/>
                </a:tc>
                <a:tc>
                  <a:txBody>
                    <a:bodyPr/>
                    <a:lstStyle/>
                    <a:p>
                      <a:pPr algn="just"/>
                      <a:r>
                        <a:rPr lang="en-ZA" sz="1700" i="0" dirty="0"/>
                        <a:t>Clause 6</a:t>
                      </a:r>
                      <a:r>
                        <a:rPr lang="en-ZA" sz="1700" i="0" baseline="0" dirty="0"/>
                        <a:t> of the Bill proposes an amendment to section 7 by providing for the distribution of an artistic work to the public, communication to the public of an artistic work by wire or wireless means, including internet access and making available to the public a work in such a way that members of the public may access such a work from a place and at a time individually chosen by them, whether interactively or non-interactively.</a:t>
                      </a:r>
                      <a:endParaRPr lang="en-ZA" sz="1700" i="0" dirty="0"/>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700" b="0" i="0" u="none" strike="noStrike" kern="1200" cap="none" spc="0" normalizeH="0" baseline="0" noProof="0" dirty="0">
                          <a:ln>
                            <a:noFill/>
                          </a:ln>
                          <a:solidFill>
                            <a:srgbClr val="FF0000"/>
                          </a:solidFill>
                          <a:effectLst/>
                          <a:uLnTx/>
                          <a:uFillTx/>
                          <a:latin typeface="+mn-lt"/>
                          <a:ea typeface="+mn-ea"/>
                          <a:cs typeface="+mn-cs"/>
                        </a:rPr>
                        <a:t>Page </a:t>
                      </a:r>
                      <a:r>
                        <a:rPr kumimoji="0" lang="en-ZA" sz="1700" b="0" i="1" u="none" strike="noStrike" kern="1200" cap="none" spc="0" normalizeH="0" baseline="0" noProof="0" dirty="0">
                          <a:ln>
                            <a:noFill/>
                          </a:ln>
                          <a:solidFill>
                            <a:srgbClr val="FF0000"/>
                          </a:solidFill>
                          <a:effectLst/>
                          <a:uLnTx/>
                          <a:uFillTx/>
                          <a:latin typeface="+mn-lt"/>
                          <a:ea typeface="+mn-ea"/>
                          <a:cs typeface="+mn-cs"/>
                        </a:rPr>
                        <a:t>6 of the Bill.</a:t>
                      </a:r>
                      <a:endParaRPr lang="en-ZA" sz="1700" i="1" dirty="0"/>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732240" y="6191318"/>
            <a:ext cx="864096" cy="190010"/>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6BC6A345-D905-4791-9736-F1D4C5AFA6D4}" type="slidenum">
              <a:rPr lang="en-US" sz="1050" b="0" smtClean="0">
                <a:solidFill>
                  <a:srgbClr val="000000"/>
                </a:solidFill>
              </a:rPr>
              <a:t>37</a:t>
            </a:fld>
            <a:endParaRPr lang="en-US" sz="1050" b="0" dirty="0">
              <a:solidFill>
                <a:srgbClr val="000000"/>
              </a:solidFill>
            </a:endParaRPr>
          </a:p>
        </p:txBody>
      </p:sp>
    </p:spTree>
    <p:extLst>
      <p:ext uri="{BB962C8B-B14F-4D97-AF65-F5344CB8AC3E}">
        <p14:creationId xmlns:p14="http://schemas.microsoft.com/office/powerpoint/2010/main" val="31411709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5046" y="685688"/>
            <a:ext cx="8878277" cy="427626"/>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25046" y="1113315"/>
          <a:ext cx="8878277" cy="4646006"/>
        </p:xfrm>
        <a:graphic>
          <a:graphicData uri="http://schemas.openxmlformats.org/drawingml/2006/table">
            <a:tbl>
              <a:tblPr firstRow="1" bandRow="1">
                <a:tableStyleId>{22838BEF-8BB2-4498-84A7-C5851F593DF1}</a:tableStyleId>
              </a:tblPr>
              <a:tblGrid>
                <a:gridCol w="2735386">
                  <a:extLst>
                    <a:ext uri="{9D8B030D-6E8A-4147-A177-3AD203B41FA5}">
                      <a16:colId xmlns="" xmlns:a16="http://schemas.microsoft.com/office/drawing/2014/main" val="20000"/>
                    </a:ext>
                  </a:extLst>
                </a:gridCol>
                <a:gridCol w="6142891">
                  <a:extLst>
                    <a:ext uri="{9D8B030D-6E8A-4147-A177-3AD203B41FA5}">
                      <a16:colId xmlns="" xmlns:a16="http://schemas.microsoft.com/office/drawing/2014/main" val="20001"/>
                    </a:ext>
                  </a:extLst>
                </a:gridCol>
              </a:tblGrid>
              <a:tr h="443975">
                <a:tc>
                  <a:txBody>
                    <a:bodyPr/>
                    <a:lstStyle/>
                    <a:p>
                      <a:pPr algn="just"/>
                      <a:endParaRPr lang="en-ZA" sz="1200" dirty="0"/>
                    </a:p>
                  </a:txBody>
                  <a:tcPr marL="68580" marR="68580" marT="34290" marB="34290"/>
                </a:tc>
                <a:tc>
                  <a:txBody>
                    <a:bodyPr/>
                    <a:lstStyle/>
                    <a:p>
                      <a:r>
                        <a:rPr lang="en-ZA" sz="1200" dirty="0"/>
                        <a:t>What</a:t>
                      </a:r>
                      <a:r>
                        <a:rPr lang="en-ZA" sz="1200" baseline="0" dirty="0"/>
                        <a:t> the Bill provides</a:t>
                      </a:r>
                      <a:endParaRPr lang="en-ZA" sz="1200" dirty="0"/>
                    </a:p>
                  </a:txBody>
                  <a:tcPr marL="68580" marR="68580" marT="34290" marB="34290"/>
                </a:tc>
                <a:extLst>
                  <a:ext uri="{0D108BD9-81ED-4DB2-BD59-A6C34878D82A}">
                    <a16:rowId xmlns="" xmlns:a16="http://schemas.microsoft.com/office/drawing/2014/main" val="10000"/>
                  </a:ext>
                </a:extLst>
              </a:tr>
              <a:tr h="1227326">
                <a:tc>
                  <a:txBody>
                    <a:bodyPr/>
                    <a:lstStyle/>
                    <a:p>
                      <a:r>
                        <a:rPr lang="en-US" sz="1200" baseline="0" dirty="0">
                          <a:latin typeface="+mj-lt"/>
                          <a:cs typeface="Calibri" panose="020F0502020204030204" pitchFamily="34" charset="0"/>
                        </a:rPr>
                        <a:t>Sharing of royalties regarding a visual artistic work</a:t>
                      </a: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Clause 7 of the Bill inserts a new section 7A specifically providing for royalty sharing after assignment of copyright in an artistic work or where the author of an artistic work authorised another to do any of the acts contemplated in section 7. The share of royalties to be determined by a written agreement in a prescribed manner.</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FF0000"/>
                          </a:solidFill>
                          <a:effectLst/>
                          <a:uLnTx/>
                          <a:uFillTx/>
                          <a:latin typeface="+mj-lt"/>
                          <a:ea typeface="+mn-ea"/>
                          <a:cs typeface="Calibri" panose="020F0502020204030204" pitchFamily="34" charset="0"/>
                        </a:rPr>
                        <a:t>Pages 6-7 of the Bill.</a:t>
                      </a:r>
                      <a:endParaRPr kumimoji="0" lang="en-ZA" sz="1200" b="0" i="1" u="none" strike="noStrike" kern="1200" cap="none" spc="0" normalizeH="0" baseline="0" noProof="0" dirty="0">
                        <a:ln>
                          <a:noFill/>
                        </a:ln>
                        <a:solidFill>
                          <a:srgbClr val="FF0000"/>
                        </a:solidFill>
                        <a:effectLst/>
                        <a:uLnTx/>
                        <a:uFillTx/>
                        <a:latin typeface="+mj-lt"/>
                        <a:ea typeface="+mn-ea"/>
                        <a:cs typeface="Calibri" panose="020F0502020204030204" pitchFamily="34" charset="0"/>
                      </a:endParaRPr>
                    </a:p>
                  </a:txBody>
                  <a:tcPr marL="68580" marR="68580" marT="34290" marB="34290"/>
                </a:tc>
                <a:extLst>
                  <a:ext uri="{0D108BD9-81ED-4DB2-BD59-A6C34878D82A}">
                    <a16:rowId xmlns="" xmlns:a16="http://schemas.microsoft.com/office/drawing/2014/main" val="10001"/>
                  </a:ext>
                </a:extLst>
              </a:tr>
              <a:tr h="2974705">
                <a:tc>
                  <a:txBody>
                    <a:bodyPr/>
                    <a:lstStyle/>
                    <a:p>
                      <a:r>
                        <a:rPr lang="en-US" altLang="en-US" sz="1200" dirty="0">
                          <a:latin typeface="+mj-lt"/>
                          <a:cs typeface="Calibri" panose="020F0502020204030204" pitchFamily="34" charset="0"/>
                        </a:rPr>
                        <a:t>Resale Royalty Right: section 7B</a:t>
                      </a:r>
                      <a:endParaRPr lang="en-US" sz="1200" baseline="0" dirty="0">
                        <a:latin typeface="+mj-lt"/>
                        <a:cs typeface="Calibri" panose="020F0502020204030204" pitchFamily="34" charset="0"/>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Clause 7 also inserts section 7B that provides that the author of visual artistic work in which copyright subsists or his or her heir must be paid royalties on the commercial resale within the art market of that work.</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Royalties in respect of visual artistic works shall be payable at the rate prescribed by the Minister after consultation with the Minister responsible for arts and culture.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000000"/>
                          </a:solidFill>
                          <a:effectLst/>
                          <a:uLnTx/>
                          <a:uFillTx/>
                          <a:latin typeface="+mj-lt"/>
                          <a:ea typeface="+mn-ea"/>
                          <a:cs typeface="Calibri" panose="020F0502020204030204" pitchFamily="34" charset="0"/>
                        </a:rPr>
                        <a:t>The seller and the art market professional are jointly and severally liable to pay the royalties to the author. it also provides in section 7C to 7E for authors of visual artistic works to enjoy the inalienable resale royalty right on the commercial resale of his or her original work of art, subsequent to the first assignment by the author of such work of art. This includes the resale, duration, assignment or waiver of the resale royalty right. </a:t>
                      </a:r>
                    </a:p>
                    <a:p>
                      <a:pPr marL="0" marR="0" lvl="0" indent="0" algn="just" defTabSz="914400" rtl="0" eaLnBrk="1" fontAlgn="auto" latinLnBrk="0" hangingPunct="1">
                        <a:lnSpc>
                          <a:spcPct val="100000"/>
                        </a:lnSpc>
                        <a:spcBef>
                          <a:spcPts val="0"/>
                        </a:spcBef>
                        <a:spcAft>
                          <a:spcPts val="0"/>
                        </a:spcAft>
                        <a:buClrTx/>
                        <a:buSzTx/>
                        <a:buFontTx/>
                        <a:buNone/>
                        <a:tabLst/>
                        <a:defRPr/>
                      </a:pPr>
                      <a:r>
                        <a:rPr lang="en-US" altLang="en-US" sz="1200" dirty="0">
                          <a:latin typeface="+mj-lt"/>
                          <a:cs typeface="Calibri" panose="020F0502020204030204" pitchFamily="34" charset="0"/>
                        </a:rPr>
                        <a:t>The resale royalty rights will only apply after the commencement date of the Copyright Amendment Act.</a:t>
                      </a:r>
                      <a:endParaRPr lang="en-ZA" altLang="en-US" sz="1200" dirty="0">
                        <a:latin typeface="+mj-lt"/>
                        <a:cs typeface="Calibri" panose="020F0502020204030204" pitchFamily="34"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a:ln>
                            <a:noFill/>
                          </a:ln>
                          <a:solidFill>
                            <a:srgbClr val="FF0000"/>
                          </a:solidFill>
                          <a:effectLst/>
                          <a:uLnTx/>
                          <a:uFillTx/>
                          <a:latin typeface="+mj-lt"/>
                          <a:ea typeface="+mn-ea"/>
                          <a:cs typeface="Calibri" panose="020F0502020204030204" pitchFamily="34" charset="0"/>
                        </a:rPr>
                        <a:t>Pages 6-8</a:t>
                      </a:r>
                      <a:r>
                        <a:rPr kumimoji="0" lang="en-ZA" sz="1200" b="0" i="1" u="none" strike="noStrike" kern="1200" cap="none" spc="0" normalizeH="0" baseline="0" noProof="0" dirty="0">
                          <a:ln>
                            <a:noFill/>
                          </a:ln>
                          <a:solidFill>
                            <a:srgbClr val="FF0000"/>
                          </a:solidFill>
                          <a:effectLst/>
                          <a:uLnTx/>
                          <a:uFillTx/>
                          <a:latin typeface="+mj-lt"/>
                          <a:ea typeface="+mn-ea"/>
                          <a:cs typeface="Calibri" panose="020F0502020204030204" pitchFamily="34" charset="0"/>
                        </a:rPr>
                        <a:t> of the Bill.</a:t>
                      </a:r>
                      <a:endParaRPr kumimoji="0" lang="en-ZA" sz="1200" b="0" i="1" u="none" strike="noStrike" kern="1200" cap="none" spc="0" normalizeH="0" baseline="0" noProof="0" dirty="0">
                        <a:ln>
                          <a:noFill/>
                        </a:ln>
                        <a:solidFill>
                          <a:srgbClr val="000000"/>
                        </a:solidFill>
                        <a:effectLst/>
                        <a:uLnTx/>
                        <a:uFillTx/>
                        <a:latin typeface="+mj-lt"/>
                        <a:ea typeface="+mn-ea"/>
                        <a:cs typeface="Calibri" panose="020F0502020204030204" pitchFamily="34" charset="0"/>
                      </a:endParaRPr>
                    </a:p>
                  </a:txBody>
                  <a:tcPr marL="68580" marR="68580" marT="34290" marB="34290"/>
                </a:tc>
                <a:extLst>
                  <a:ext uri="{0D108BD9-81ED-4DB2-BD59-A6C34878D82A}">
                    <a16:rowId xmlns="" xmlns:a16="http://schemas.microsoft.com/office/drawing/2014/main" val="2505273522"/>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518A1713-DF76-4557-96A4-B455D8A796CA}" type="slidenum">
              <a:rPr lang="en-US" sz="1050" b="0" smtClean="0">
                <a:solidFill>
                  <a:srgbClr val="000000"/>
                </a:solidFill>
              </a:rPr>
              <a:t>38</a:t>
            </a:fld>
            <a:endParaRPr lang="en-US" sz="1050" b="0" dirty="0">
              <a:solidFill>
                <a:srgbClr val="000000"/>
              </a:solidFill>
            </a:endParaRPr>
          </a:p>
        </p:txBody>
      </p:sp>
    </p:spTree>
    <p:extLst>
      <p:ext uri="{BB962C8B-B14F-4D97-AF65-F5344CB8AC3E}">
        <p14:creationId xmlns:p14="http://schemas.microsoft.com/office/powerpoint/2010/main" val="11661347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3200" y="627788"/>
            <a:ext cx="8651631" cy="497965"/>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203201" y="1125753"/>
          <a:ext cx="8651631" cy="5046979"/>
        </p:xfrm>
        <a:graphic>
          <a:graphicData uri="http://schemas.openxmlformats.org/drawingml/2006/table">
            <a:tbl>
              <a:tblPr firstRow="1" bandRow="1">
                <a:tableStyleId>{22838BEF-8BB2-4498-84A7-C5851F593DF1}</a:tableStyleId>
              </a:tblPr>
              <a:tblGrid>
                <a:gridCol w="4268599">
                  <a:extLst>
                    <a:ext uri="{9D8B030D-6E8A-4147-A177-3AD203B41FA5}">
                      <a16:colId xmlns="" xmlns:a16="http://schemas.microsoft.com/office/drawing/2014/main" val="20000"/>
                    </a:ext>
                  </a:extLst>
                </a:gridCol>
                <a:gridCol w="4383032">
                  <a:extLst>
                    <a:ext uri="{9D8B030D-6E8A-4147-A177-3AD203B41FA5}">
                      <a16:colId xmlns="" xmlns:a16="http://schemas.microsoft.com/office/drawing/2014/main" val="20001"/>
                    </a:ext>
                  </a:extLst>
                </a:gridCol>
              </a:tblGrid>
              <a:tr h="406399">
                <a:tc>
                  <a:txBody>
                    <a:bodyPr/>
                    <a:lstStyle/>
                    <a:p>
                      <a:pPr algn="just"/>
                      <a:endParaRPr lang="en-ZA" sz="2000" dirty="0"/>
                    </a:p>
                  </a:txBody>
                  <a:tcPr marL="68580" marR="68580" marT="34290" marB="34290"/>
                </a:tc>
                <a:tc>
                  <a:txBody>
                    <a:bodyPr/>
                    <a:lstStyle/>
                    <a:p>
                      <a:r>
                        <a:rPr lang="en-ZA" sz="2000" dirty="0"/>
                        <a:t>What</a:t>
                      </a:r>
                      <a:r>
                        <a:rPr lang="en-ZA" sz="2000" baseline="0" dirty="0"/>
                        <a:t> the Bill provides</a:t>
                      </a:r>
                      <a:endParaRPr lang="en-ZA" sz="2000" dirty="0"/>
                    </a:p>
                  </a:txBody>
                  <a:tcPr marL="68580" marR="68580" marT="34290" marB="34290"/>
                </a:tc>
                <a:extLst>
                  <a:ext uri="{0D108BD9-81ED-4DB2-BD59-A6C34878D82A}">
                    <a16:rowId xmlns="" xmlns:a16="http://schemas.microsoft.com/office/drawing/2014/main" val="10000"/>
                  </a:ext>
                </a:extLst>
              </a:tr>
              <a:tr h="3388151">
                <a:tc>
                  <a:txBody>
                    <a:bodyPr/>
                    <a:lstStyle/>
                    <a:p>
                      <a:r>
                        <a:rPr lang="en-US" sz="2000" dirty="0"/>
                        <a:t>Distribution, commercial renting, communication to the public and making available of an audiovisual</a:t>
                      </a:r>
                      <a:r>
                        <a:rPr lang="en-US" sz="2000" baseline="0" dirty="0"/>
                        <a:t> </a:t>
                      </a:r>
                      <a:r>
                        <a:rPr lang="en-US" sz="2000" dirty="0"/>
                        <a:t>work</a:t>
                      </a: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chemeClr val="tx1"/>
                          </a:solidFill>
                          <a:effectLst/>
                          <a:uLnTx/>
                          <a:uFillTx/>
                          <a:latin typeface="+mn-lt"/>
                          <a:ea typeface="+mn-ea"/>
                          <a:cs typeface="+mn-cs"/>
                        </a:rPr>
                        <a:t>Clause 8 of the Bill proposes an amendment to section 8 of the Act by providing for the distribution of an audiovisual work to the public, authorising commercial rental of the work to the public, communication to the public of an audiovisual work by wire or wireless means, including internet access and making available to the public a work in such a way that members of the public may access such work from a place and at a time individually chosen by them, whether interactively or non-interactively.</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rgbClr val="FF0000"/>
                          </a:solidFill>
                          <a:effectLst/>
                          <a:uLnTx/>
                          <a:uFillTx/>
                          <a:latin typeface="+mn-lt"/>
                          <a:ea typeface="+mn-ea"/>
                          <a:cs typeface="+mn-cs"/>
                        </a:rPr>
                        <a:t>Pages </a:t>
                      </a:r>
                      <a:r>
                        <a:rPr kumimoji="0" lang="en-ZA" sz="2000" b="0" i="1" u="none" strike="noStrike" kern="1200" cap="none" spc="0" normalizeH="0" baseline="0" noProof="0" dirty="0">
                          <a:ln>
                            <a:noFill/>
                          </a:ln>
                          <a:solidFill>
                            <a:srgbClr val="FF0000"/>
                          </a:solidFill>
                          <a:effectLst/>
                          <a:uLnTx/>
                          <a:uFillTx/>
                          <a:latin typeface="+mn-lt"/>
                          <a:ea typeface="+mn-ea"/>
                          <a:cs typeface="+mn-cs"/>
                        </a:rPr>
                        <a:t>8-9 of the Bill.</a:t>
                      </a:r>
                      <a:endParaRPr kumimoji="0" lang="en-ZA" sz="20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88224" y="6093296"/>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5F34C1F9-CEEB-457E-8019-D2768FE60B92}" type="slidenum">
              <a:rPr lang="en-US" sz="1050" b="0" smtClean="0">
                <a:solidFill>
                  <a:srgbClr val="000000"/>
                </a:solidFill>
              </a:rPr>
              <a:t>39</a:t>
            </a:fld>
            <a:endParaRPr lang="en-US" sz="1050" b="0" dirty="0">
              <a:solidFill>
                <a:srgbClr val="000000"/>
              </a:solidFill>
            </a:endParaRPr>
          </a:p>
        </p:txBody>
      </p:sp>
    </p:spTree>
    <p:extLst>
      <p:ext uri="{BB962C8B-B14F-4D97-AF65-F5344CB8AC3E}">
        <p14:creationId xmlns:p14="http://schemas.microsoft.com/office/powerpoint/2010/main" val="3473313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GENERAL INTRODUCTION &amp; REMARKS</a:t>
            </a:r>
          </a:p>
        </p:txBody>
      </p:sp>
      <p:sp>
        <p:nvSpPr>
          <p:cNvPr id="3" name="Content Placeholder 2"/>
          <p:cNvSpPr>
            <a:spLocks noGrp="1"/>
          </p:cNvSpPr>
          <p:nvPr>
            <p:ph idx="1"/>
          </p:nvPr>
        </p:nvSpPr>
        <p:spPr>
          <a:xfrm>
            <a:off x="457200" y="1600201"/>
            <a:ext cx="8077200" cy="3989039"/>
          </a:xfrm>
        </p:spPr>
        <p:txBody>
          <a:bodyPr>
            <a:normAutofit lnSpcReduction="10000"/>
          </a:bodyPr>
          <a:lstStyle/>
          <a:p>
            <a:pPr algn="just" fontAlgn="base"/>
            <a:r>
              <a:rPr lang="en-US" b="0" dirty="0"/>
              <a:t>The legislations that govern copyrights in South Africa are: </a:t>
            </a:r>
            <a:r>
              <a:rPr lang="en-US" b="0" dirty="0">
                <a:solidFill>
                  <a:srgbClr val="FF0000"/>
                </a:solidFill>
              </a:rPr>
              <a:t>Copyright Act, </a:t>
            </a:r>
            <a:r>
              <a:rPr lang="en-US" b="0" dirty="0" smtClean="0">
                <a:solidFill>
                  <a:srgbClr val="FF0000"/>
                </a:solidFill>
              </a:rPr>
              <a:t>of 1978 </a:t>
            </a:r>
            <a:r>
              <a:rPr lang="en-US" b="0" dirty="0">
                <a:solidFill>
                  <a:srgbClr val="FF0000"/>
                </a:solidFill>
              </a:rPr>
              <a:t>and the Performers Protection </a:t>
            </a:r>
            <a:r>
              <a:rPr lang="en-US" b="0" dirty="0" smtClean="0">
                <a:solidFill>
                  <a:srgbClr val="FF0000"/>
                </a:solidFill>
              </a:rPr>
              <a:t>Act, of  </a:t>
            </a:r>
            <a:r>
              <a:rPr lang="en-US" b="0" dirty="0">
                <a:solidFill>
                  <a:srgbClr val="FF0000"/>
                </a:solidFill>
              </a:rPr>
              <a:t>1967</a:t>
            </a:r>
            <a:r>
              <a:rPr lang="en-US" b="0" dirty="0"/>
              <a:t>;</a:t>
            </a:r>
          </a:p>
          <a:p>
            <a:pPr algn="just" fontAlgn="base"/>
            <a:r>
              <a:rPr lang="en-US" b="0" dirty="0"/>
              <a:t>The former governs mainly exclusive rights pertaining to </a:t>
            </a:r>
            <a:r>
              <a:rPr lang="en-US" b="0" dirty="0">
                <a:solidFill>
                  <a:srgbClr val="FF0000"/>
                </a:solidFill>
              </a:rPr>
              <a:t>authors</a:t>
            </a:r>
            <a:r>
              <a:rPr lang="en-US" b="0" dirty="0"/>
              <a:t> while the latter governs exclusive rights of </a:t>
            </a:r>
            <a:r>
              <a:rPr lang="en-US" b="0" dirty="0">
                <a:solidFill>
                  <a:srgbClr val="FF0000"/>
                </a:solidFill>
              </a:rPr>
              <a:t>performers</a:t>
            </a:r>
            <a:r>
              <a:rPr lang="en-US" b="0" dirty="0"/>
              <a:t>;</a:t>
            </a:r>
          </a:p>
          <a:p>
            <a:pPr algn="just" fontAlgn="base"/>
            <a:r>
              <a:rPr lang="en-US" b="0" dirty="0">
                <a:solidFill>
                  <a:srgbClr val="FF0000"/>
                </a:solidFill>
              </a:rPr>
              <a:t>The subject of discussion </a:t>
            </a:r>
            <a:r>
              <a:rPr lang="en-US" b="0" dirty="0" smtClean="0">
                <a:solidFill>
                  <a:srgbClr val="FF0000"/>
                </a:solidFill>
              </a:rPr>
              <a:t>today emanates </a:t>
            </a:r>
            <a:r>
              <a:rPr lang="en-US" b="0" dirty="0">
                <a:solidFill>
                  <a:srgbClr val="FF0000"/>
                </a:solidFill>
              </a:rPr>
              <a:t>from the need to amend the above mentioned Acts as part of transforming </a:t>
            </a:r>
            <a:r>
              <a:rPr lang="en-US" b="0" dirty="0" smtClean="0">
                <a:solidFill>
                  <a:srgbClr val="FF0000"/>
                </a:solidFill>
              </a:rPr>
              <a:t>our law </a:t>
            </a:r>
            <a:r>
              <a:rPr lang="en-US" b="0" dirty="0">
                <a:solidFill>
                  <a:srgbClr val="FF0000"/>
                </a:solidFill>
              </a:rPr>
              <a:t>in order to attain our developmental goals</a:t>
            </a:r>
            <a:r>
              <a:rPr lang="en-US" b="0" dirty="0" smtClean="0">
                <a:solidFill>
                  <a:srgbClr val="FF0000"/>
                </a:solidFill>
              </a:rPr>
              <a:t>.</a:t>
            </a:r>
          </a:p>
          <a:p>
            <a:pPr algn="just" fontAlgn="base"/>
            <a:r>
              <a:rPr lang="en-US" b="0" dirty="0" smtClean="0"/>
              <a:t>The DTIC is the lead department in the development and amendment of the Legislations with DSAC and other sister departments providing inputs;</a:t>
            </a:r>
          </a:p>
          <a:p>
            <a:pPr algn="just" fontAlgn="base"/>
            <a:r>
              <a:rPr lang="en-US" b="0" dirty="0" smtClean="0"/>
              <a:t>The </a:t>
            </a:r>
            <a:r>
              <a:rPr lang="en-US" b="0" dirty="0"/>
              <a:t>aim of the </a:t>
            </a:r>
            <a:r>
              <a:rPr lang="en-US" b="0" dirty="0" smtClean="0"/>
              <a:t>DSAC </a:t>
            </a:r>
            <a:r>
              <a:rPr lang="en-US" b="0" dirty="0"/>
              <a:t>is to develop and preserve South African </a:t>
            </a:r>
            <a:r>
              <a:rPr lang="en-US" dirty="0"/>
              <a:t>culture</a:t>
            </a:r>
            <a:r>
              <a:rPr lang="en-US" b="0" dirty="0"/>
              <a:t> to ensure social cohesion and nation-building. </a:t>
            </a:r>
            <a:endParaRPr lang="en-US" b="0" dirty="0" smtClean="0"/>
          </a:p>
          <a:p>
            <a:pPr algn="just" fontAlgn="base"/>
            <a:r>
              <a:rPr lang="en-US" b="0" dirty="0" smtClean="0"/>
              <a:t>DSAC’s role is, inter alia, focusing on enhancing </a:t>
            </a:r>
            <a:r>
              <a:rPr lang="en-US" b="0" dirty="0"/>
              <a:t>job creation by preserving, protecting and developing </a:t>
            </a:r>
            <a:r>
              <a:rPr lang="en-US" dirty="0"/>
              <a:t>arts</a:t>
            </a:r>
            <a:r>
              <a:rPr lang="en-US" b="0" dirty="0"/>
              <a:t>, </a:t>
            </a:r>
            <a:r>
              <a:rPr lang="en-US" dirty="0"/>
              <a:t>culture</a:t>
            </a:r>
            <a:r>
              <a:rPr lang="en-US" b="0" dirty="0"/>
              <a:t> and heritage to sustain our democracy and build our </a:t>
            </a:r>
            <a:r>
              <a:rPr lang="en-US" b="0" dirty="0" smtClean="0"/>
              <a:t>nation;</a:t>
            </a:r>
          </a:p>
          <a:p>
            <a:pPr algn="just" fontAlgn="base"/>
            <a:r>
              <a:rPr lang="en-US" b="0" dirty="0" smtClean="0"/>
              <a:t>The copyright therefore talks squarely to our mandate and to our constituency, be it the creators of content and the users such as libraries, archives and museums.</a:t>
            </a:r>
            <a:endParaRPr lang="en-US" b="0" dirty="0"/>
          </a:p>
          <a:p>
            <a:endParaRPr lang="en-US" dirty="0"/>
          </a:p>
        </p:txBody>
      </p:sp>
      <p:sp>
        <p:nvSpPr>
          <p:cNvPr id="4" name="Slide Number Placeholder 3"/>
          <p:cNvSpPr>
            <a:spLocks noGrp="1"/>
          </p:cNvSpPr>
          <p:nvPr>
            <p:ph type="sldNum" sz="quarter" idx="4"/>
          </p:nvPr>
        </p:nvSpPr>
        <p:spPr/>
        <p:txBody>
          <a:bodyPr/>
          <a:lstStyle/>
          <a:p>
            <a:fld id="{0019E21C-C219-423E-919A-1D577FC73AB9}" type="slidenum">
              <a:rPr lang="en-ZA"/>
              <a:t>4</a:t>
            </a:fld>
            <a:endParaRPr lang="en-ZA" dirty="0" smtClean="0"/>
          </a:p>
        </p:txBody>
      </p:sp>
    </p:spTree>
    <p:extLst>
      <p:ext uri="{BB962C8B-B14F-4D97-AF65-F5344CB8AC3E}">
        <p14:creationId xmlns:p14="http://schemas.microsoft.com/office/powerpoint/2010/main" val="15653239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56308" y="800366"/>
            <a:ext cx="8530492" cy="513596"/>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56308" y="1313962"/>
          <a:ext cx="8530492" cy="4099560"/>
        </p:xfrm>
        <a:graphic>
          <a:graphicData uri="http://schemas.openxmlformats.org/drawingml/2006/table">
            <a:tbl>
              <a:tblPr firstRow="1" bandRow="1">
                <a:tableStyleId>{22838BEF-8BB2-4498-84A7-C5851F593DF1}</a:tableStyleId>
              </a:tblPr>
              <a:tblGrid>
                <a:gridCol w="4208831">
                  <a:extLst>
                    <a:ext uri="{9D8B030D-6E8A-4147-A177-3AD203B41FA5}">
                      <a16:colId xmlns="" xmlns:a16="http://schemas.microsoft.com/office/drawing/2014/main" val="20000"/>
                    </a:ext>
                  </a:extLst>
                </a:gridCol>
                <a:gridCol w="4321661">
                  <a:extLst>
                    <a:ext uri="{9D8B030D-6E8A-4147-A177-3AD203B41FA5}">
                      <a16:colId xmlns="" xmlns:a16="http://schemas.microsoft.com/office/drawing/2014/main" val="20001"/>
                    </a:ext>
                  </a:extLst>
                </a:gridCol>
              </a:tblGrid>
              <a:tr h="335711">
                <a:tc>
                  <a:txBody>
                    <a:bodyPr/>
                    <a:lstStyle/>
                    <a:p>
                      <a:pPr algn="just"/>
                      <a:endParaRPr lang="en-ZA" sz="2000" dirty="0"/>
                    </a:p>
                  </a:txBody>
                  <a:tcPr marL="68580" marR="68580" marT="34290" marB="34290"/>
                </a:tc>
                <a:tc>
                  <a:txBody>
                    <a:bodyPr/>
                    <a:lstStyle/>
                    <a:p>
                      <a:r>
                        <a:rPr lang="en-ZA" sz="2000" dirty="0"/>
                        <a:t>What</a:t>
                      </a:r>
                      <a:r>
                        <a:rPr lang="en-ZA" sz="2000" baseline="0" dirty="0"/>
                        <a:t> the Bill provides</a:t>
                      </a:r>
                      <a:endParaRPr lang="en-ZA" sz="2000" dirty="0"/>
                    </a:p>
                  </a:txBody>
                  <a:tcPr marL="68580" marR="68580" marT="34290" marB="34290"/>
                </a:tc>
                <a:extLst>
                  <a:ext uri="{0D108BD9-81ED-4DB2-BD59-A6C34878D82A}">
                    <a16:rowId xmlns="" xmlns:a16="http://schemas.microsoft.com/office/drawing/2014/main" val="10000"/>
                  </a:ext>
                </a:extLst>
              </a:tr>
              <a:tr h="3354295">
                <a:tc>
                  <a:txBody>
                    <a:bodyPr/>
                    <a:lstStyle/>
                    <a:p>
                      <a:r>
                        <a:rPr lang="en-ZA" sz="2000" dirty="0"/>
                        <a:t>Sharing of royalties between performers and copyright owners of audiovisual works</a:t>
                      </a: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chemeClr val="tx1"/>
                          </a:solidFill>
                          <a:effectLst/>
                          <a:uLnTx/>
                          <a:uFillTx/>
                          <a:latin typeface="+mn-lt"/>
                          <a:ea typeface="+mn-ea"/>
                          <a:cs typeface="+mn-cs"/>
                        </a:rPr>
                        <a:t>Clause 9 of the Bill inserts a new section 8A specifically providing for royalty sharing between performers and the copyright owner of audiovisual works for any of the acts contemplated in section 8. The share of royalties to be determined by a written agreement in a prescribed manner. It requires the recording and reporting of any act contemplated in section 8 and makes the failure to do so, an offence.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rgbClr val="FF0000"/>
                          </a:solidFill>
                          <a:effectLst/>
                          <a:uLnTx/>
                          <a:uFillTx/>
                          <a:latin typeface="+mn-lt"/>
                          <a:ea typeface="+mn-ea"/>
                          <a:cs typeface="+mn-cs"/>
                        </a:rPr>
                        <a:t>Pages 9-10</a:t>
                      </a:r>
                      <a:r>
                        <a:rPr kumimoji="0" lang="en-ZA" sz="2000" b="0" i="1" u="none" strike="noStrike" kern="1200" cap="none" spc="0" normalizeH="0" baseline="0" noProof="0" dirty="0">
                          <a:ln>
                            <a:noFill/>
                          </a:ln>
                          <a:solidFill>
                            <a:srgbClr val="FF0000"/>
                          </a:solidFill>
                          <a:effectLst/>
                          <a:uLnTx/>
                          <a:uFillTx/>
                          <a:latin typeface="+mn-lt"/>
                          <a:ea typeface="+mn-ea"/>
                          <a:cs typeface="+mn-cs"/>
                        </a:rPr>
                        <a:t> of the Bill.</a:t>
                      </a:r>
                      <a:endParaRPr kumimoji="0" lang="en-ZA" sz="20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7E6F5621-CAB1-49BE-AA31-A90B5A0DB42A}" type="slidenum">
              <a:rPr lang="en-US" sz="1050" b="0" smtClean="0">
                <a:solidFill>
                  <a:srgbClr val="000000"/>
                </a:solidFill>
              </a:rPr>
              <a:t>40</a:t>
            </a:fld>
            <a:endParaRPr lang="en-US" sz="1050" b="0" dirty="0">
              <a:solidFill>
                <a:srgbClr val="000000"/>
              </a:solidFill>
            </a:endParaRPr>
          </a:p>
        </p:txBody>
      </p:sp>
    </p:spTree>
    <p:extLst>
      <p:ext uri="{BB962C8B-B14F-4D97-AF65-F5344CB8AC3E}">
        <p14:creationId xmlns:p14="http://schemas.microsoft.com/office/powerpoint/2010/main" val="24924091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7570" y="652512"/>
            <a:ext cx="8643815" cy="505780"/>
          </a:xfrm>
          <a:solidFill>
            <a:schemeClr val="accent6">
              <a:lumMod val="75000"/>
            </a:schemeClr>
          </a:solidFill>
        </p:spPr>
        <p:txBody>
          <a:bodyPr>
            <a:normAutofit/>
          </a:bodyPr>
          <a:lstStyle/>
          <a:p>
            <a:r>
              <a:rPr lang="en-ZA" sz="24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87570" y="1158293"/>
          <a:ext cx="8643815" cy="5014439"/>
        </p:xfrm>
        <a:graphic>
          <a:graphicData uri="http://schemas.openxmlformats.org/drawingml/2006/table">
            <a:tbl>
              <a:tblPr firstRow="1" bandRow="1">
                <a:tableStyleId>{22838BEF-8BB2-4498-84A7-C5851F593DF1}</a:tableStyleId>
              </a:tblPr>
              <a:tblGrid>
                <a:gridCol w="4264742">
                  <a:extLst>
                    <a:ext uri="{9D8B030D-6E8A-4147-A177-3AD203B41FA5}">
                      <a16:colId xmlns="" xmlns:a16="http://schemas.microsoft.com/office/drawing/2014/main" val="20000"/>
                    </a:ext>
                  </a:extLst>
                </a:gridCol>
                <a:gridCol w="4379073">
                  <a:extLst>
                    <a:ext uri="{9D8B030D-6E8A-4147-A177-3AD203B41FA5}">
                      <a16:colId xmlns="" xmlns:a16="http://schemas.microsoft.com/office/drawing/2014/main" val="20001"/>
                    </a:ext>
                  </a:extLst>
                </a:gridCol>
              </a:tblGrid>
              <a:tr h="373859">
                <a:tc>
                  <a:txBody>
                    <a:bodyPr/>
                    <a:lstStyle/>
                    <a:p>
                      <a:pPr algn="just"/>
                      <a:endParaRPr lang="en-ZA" sz="2000" dirty="0"/>
                    </a:p>
                  </a:txBody>
                  <a:tcPr marL="68580" marR="68580" marT="34290" marB="34290"/>
                </a:tc>
                <a:tc>
                  <a:txBody>
                    <a:bodyPr/>
                    <a:lstStyle/>
                    <a:p>
                      <a:r>
                        <a:rPr lang="en-ZA" sz="2000" dirty="0"/>
                        <a:t>What</a:t>
                      </a:r>
                      <a:r>
                        <a:rPr lang="en-ZA" sz="2000" baseline="0" dirty="0"/>
                        <a:t> the Bill provides</a:t>
                      </a:r>
                      <a:endParaRPr lang="en-ZA" sz="2000" dirty="0"/>
                    </a:p>
                  </a:txBody>
                  <a:tcPr marL="68580" marR="68580" marT="34290" marB="34290"/>
                </a:tc>
                <a:extLst>
                  <a:ext uri="{0D108BD9-81ED-4DB2-BD59-A6C34878D82A}">
                    <a16:rowId xmlns="" xmlns:a16="http://schemas.microsoft.com/office/drawing/2014/main" val="10000"/>
                  </a:ext>
                </a:extLst>
              </a:tr>
              <a:tr h="4188455">
                <a:tc>
                  <a:txBody>
                    <a:bodyPr/>
                    <a:lstStyle/>
                    <a:p>
                      <a:r>
                        <a:rPr lang="en-ZA" sz="2000" dirty="0"/>
                        <a:t>Distribution, commercial rental, communication to the public and making available of a Sound Recording</a:t>
                      </a:r>
                      <a:endParaRPr lang="en-US" sz="2000" dirty="0"/>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chemeClr val="tx1"/>
                          </a:solidFill>
                          <a:effectLst/>
                          <a:uLnTx/>
                          <a:uFillTx/>
                          <a:latin typeface="+mn-lt"/>
                          <a:ea typeface="+mn-ea"/>
                          <a:cs typeface="+mn-cs"/>
                        </a:rPr>
                        <a:t>Clause 10 of the Bill proposes an amendment to section 9 of the Act providing for the distribution of a sound recording to the public, authorising commercial rental of the work to the public, communication to the public of such sound recording by wire or wireless means, including internet access and making available to the public a work in such a way that members of the public may access such work from a place and at a time individually chosen by them, whether interactively or non-interactively.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rgbClr val="FF0000"/>
                          </a:solidFill>
                          <a:effectLst/>
                          <a:uLnTx/>
                          <a:uFillTx/>
                          <a:latin typeface="+mn-lt"/>
                          <a:ea typeface="+mn-ea"/>
                          <a:cs typeface="+mn-cs"/>
                        </a:rPr>
                        <a:t>Page </a:t>
                      </a:r>
                      <a:r>
                        <a:rPr kumimoji="0" lang="en-ZA" sz="2000" b="0" i="1" u="none" strike="noStrike" kern="1200" cap="none" spc="0" normalizeH="0" baseline="0" noProof="0" dirty="0">
                          <a:ln>
                            <a:noFill/>
                          </a:ln>
                          <a:solidFill>
                            <a:srgbClr val="FF0000"/>
                          </a:solidFill>
                          <a:effectLst/>
                          <a:uLnTx/>
                          <a:uFillTx/>
                          <a:latin typeface="+mn-lt"/>
                          <a:ea typeface="+mn-ea"/>
                          <a:cs typeface="+mn-cs"/>
                        </a:rPr>
                        <a:t>10 of the Bill.</a:t>
                      </a:r>
                      <a:endParaRPr kumimoji="0" lang="en-ZA" sz="20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16216" y="6144463"/>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1CFB95FB-19DF-44E5-BD24-ECEE9D1FE635}" type="slidenum">
              <a:rPr lang="en-US" sz="1050" b="0" smtClean="0">
                <a:solidFill>
                  <a:srgbClr val="000000"/>
                </a:solidFill>
              </a:rPr>
              <a:t>41</a:t>
            </a:fld>
            <a:endParaRPr lang="en-US" sz="1050" b="0" dirty="0">
              <a:solidFill>
                <a:srgbClr val="000000"/>
              </a:solidFill>
            </a:endParaRPr>
          </a:p>
        </p:txBody>
      </p:sp>
    </p:spTree>
    <p:extLst>
      <p:ext uri="{BB962C8B-B14F-4D97-AF65-F5344CB8AC3E}">
        <p14:creationId xmlns:p14="http://schemas.microsoft.com/office/powerpoint/2010/main" val="200696250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09416" y="800366"/>
            <a:ext cx="8862647" cy="511550"/>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09416" y="1311916"/>
          <a:ext cx="8862647" cy="4801402"/>
        </p:xfrm>
        <a:graphic>
          <a:graphicData uri="http://schemas.openxmlformats.org/drawingml/2006/table">
            <a:tbl>
              <a:tblPr firstRow="1" bandRow="1">
                <a:tableStyleId>{22838BEF-8BB2-4498-84A7-C5851F593DF1}</a:tableStyleId>
              </a:tblPr>
              <a:tblGrid>
                <a:gridCol w="3082660">
                  <a:extLst>
                    <a:ext uri="{9D8B030D-6E8A-4147-A177-3AD203B41FA5}">
                      <a16:colId xmlns="" xmlns:a16="http://schemas.microsoft.com/office/drawing/2014/main" val="20000"/>
                    </a:ext>
                  </a:extLst>
                </a:gridCol>
                <a:gridCol w="5779987">
                  <a:extLst>
                    <a:ext uri="{9D8B030D-6E8A-4147-A177-3AD203B41FA5}">
                      <a16:colId xmlns="" xmlns:a16="http://schemas.microsoft.com/office/drawing/2014/main" val="20001"/>
                    </a:ext>
                  </a:extLst>
                </a:gridCol>
              </a:tblGrid>
              <a:tr h="558480">
                <a:tc>
                  <a:txBody>
                    <a:bodyPr/>
                    <a:lstStyle/>
                    <a:p>
                      <a:pPr algn="just"/>
                      <a:endParaRPr lang="en-ZA" sz="1800" dirty="0"/>
                    </a:p>
                  </a:txBody>
                  <a:tcPr marL="68580" marR="68580" marT="34290" marB="34290"/>
                </a:tc>
                <a:tc>
                  <a:txBody>
                    <a:bodyPr/>
                    <a:lstStyle/>
                    <a:p>
                      <a:r>
                        <a:rPr lang="en-ZA" sz="1800" dirty="0"/>
                        <a:t>What</a:t>
                      </a:r>
                      <a:r>
                        <a:rPr lang="en-ZA" sz="1800" baseline="0" dirty="0"/>
                        <a:t> the Bill provides</a:t>
                      </a:r>
                      <a:endParaRPr lang="en-ZA" sz="1800" dirty="0"/>
                    </a:p>
                  </a:txBody>
                  <a:tcPr marL="68580" marR="68580" marT="34290" marB="34290"/>
                </a:tc>
                <a:extLst>
                  <a:ext uri="{0D108BD9-81ED-4DB2-BD59-A6C34878D82A}">
                    <a16:rowId xmlns="" xmlns:a16="http://schemas.microsoft.com/office/drawing/2014/main" val="10000"/>
                  </a:ext>
                </a:extLst>
              </a:tr>
              <a:tr h="4242922">
                <a:tc>
                  <a:txBody>
                    <a:bodyPr/>
                    <a:lstStyle/>
                    <a:p>
                      <a:r>
                        <a:rPr lang="en-ZA" sz="1800" dirty="0"/>
                        <a:t>The Agreement: section 6A, 7A, 8A</a:t>
                      </a:r>
                      <a:r>
                        <a:rPr lang="en-ZA" sz="1800" baseline="0" dirty="0"/>
                        <a:t> (Share of royalties)</a:t>
                      </a:r>
                      <a:endParaRPr lang="en-US" sz="1800" dirty="0"/>
                    </a:p>
                  </a:txBody>
                  <a:tcPr marL="68580" marR="68580" marT="34290" marB="34290"/>
                </a:tc>
                <a:tc>
                  <a:txBody>
                    <a:bodyPr/>
                    <a:lstStyle/>
                    <a:p>
                      <a:pPr marL="0" marR="0" lvl="0" indent="0" algn="just" defTabSz="914400" rtl="0" eaLnBrk="0" fontAlgn="base" latinLnBrk="0" hangingPunct="0">
                        <a:lnSpc>
                          <a:spcPct val="100000"/>
                        </a:lnSpc>
                        <a:spcBef>
                          <a:spcPct val="20000"/>
                        </a:spcBef>
                        <a:spcAft>
                          <a:spcPct val="0"/>
                        </a:spcAft>
                        <a:buClr>
                          <a:srgbClr val="000000"/>
                        </a:buClr>
                        <a:buSzTx/>
                        <a:buFontTx/>
                        <a:buNone/>
                        <a:tabLst/>
                        <a:defRPr/>
                      </a:pPr>
                      <a:r>
                        <a:rPr kumimoji="0" lang="en-US" altLang="en-US" sz="1800" b="0" i="0" u="none" strike="noStrike" kern="0" cap="none" spc="0" normalizeH="0" baseline="0" noProof="0" dirty="0">
                          <a:ln>
                            <a:noFill/>
                          </a:ln>
                          <a:solidFill>
                            <a:srgbClr val="000000"/>
                          </a:solidFill>
                          <a:effectLst/>
                          <a:uLnTx/>
                          <a:uFillTx/>
                          <a:latin typeface="+mn-lt"/>
                          <a:ea typeface="ＭＳ Ｐゴシック" panose="020B0600070205080204" pitchFamily="34" charset="-128"/>
                        </a:rPr>
                        <a:t>The royalty will be provided in the written agreement in the prescribed manner and form. The agreement must include:</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mn-lt"/>
                          <a:ea typeface="ＭＳ Ｐゴシック" panose="020B0600070205080204" pitchFamily="34" charset="-128"/>
                        </a:rPr>
                        <a:t>The rights and obligations of the contracting parties.</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mn-lt"/>
                          <a:ea typeface="ＭＳ Ｐゴシック" panose="020B0600070205080204" pitchFamily="34" charset="-128"/>
                        </a:rPr>
                        <a:t>The share of royalties.</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mn-lt"/>
                          <a:ea typeface="ＭＳ Ｐゴシック" panose="020B0600070205080204" pitchFamily="34" charset="-128"/>
                        </a:rPr>
                        <a:t>The method and period of payment.</a:t>
                      </a:r>
                    </a:p>
                    <a:p>
                      <a:pPr marL="742950" marR="0" lvl="1" indent="-285750" algn="just" defTabSz="914400" rtl="0" eaLnBrk="0" fontAlgn="base" latinLnBrk="0" hangingPunct="0">
                        <a:lnSpc>
                          <a:spcPct val="100000"/>
                        </a:lnSpc>
                        <a:spcBef>
                          <a:spcPct val="20000"/>
                        </a:spcBef>
                        <a:spcAft>
                          <a:spcPct val="0"/>
                        </a:spcAft>
                        <a:buClr>
                          <a:srgbClr val="000000"/>
                        </a:buClr>
                        <a:buSzTx/>
                        <a:buFont typeface="Arial" panose="020B0604020202020204" pitchFamily="34" charset="0"/>
                        <a:buChar char="–"/>
                        <a:tabLst/>
                        <a:defRPr/>
                      </a:pPr>
                      <a:r>
                        <a:rPr kumimoji="0" lang="en-US" altLang="en-US" sz="1800" b="0" i="0" u="none" strike="noStrike" kern="0" cap="none" spc="0" normalizeH="0" baseline="0" noProof="0" dirty="0">
                          <a:ln>
                            <a:noFill/>
                          </a:ln>
                          <a:solidFill>
                            <a:srgbClr val="000000"/>
                          </a:solidFill>
                          <a:effectLst/>
                          <a:uLnTx/>
                          <a:uFillTx/>
                          <a:latin typeface="+mn-lt"/>
                          <a:ea typeface="ＭＳ Ｐゴシック" panose="020B0600070205080204" pitchFamily="34" charset="-128"/>
                        </a:rPr>
                        <a:t>Dispute resolution mechanism.</a:t>
                      </a:r>
                    </a:p>
                    <a:p>
                      <a:pPr marL="0" marR="0" lvl="0" indent="0" algn="just" defTabSz="914400" rtl="0" eaLnBrk="0" fontAlgn="base" latinLnBrk="0" hangingPunct="0">
                        <a:lnSpc>
                          <a:spcPct val="100000"/>
                        </a:lnSpc>
                        <a:spcBef>
                          <a:spcPct val="20000"/>
                        </a:spcBef>
                        <a:spcAft>
                          <a:spcPct val="0"/>
                        </a:spcAft>
                        <a:buClr>
                          <a:srgbClr val="000000"/>
                        </a:buClr>
                        <a:buSzTx/>
                        <a:buFontTx/>
                        <a:buNone/>
                        <a:tabLst/>
                        <a:defRPr/>
                      </a:pPr>
                      <a:r>
                        <a:rPr kumimoji="0" lang="en-US" altLang="en-US" sz="1800" b="0" i="0" u="none" strike="noStrike" kern="0" cap="none" spc="0" normalizeH="0" baseline="0" noProof="0" dirty="0">
                          <a:ln>
                            <a:noFill/>
                          </a:ln>
                          <a:solidFill>
                            <a:srgbClr val="000000"/>
                          </a:solidFill>
                          <a:effectLst/>
                          <a:uLnTx/>
                          <a:uFillTx/>
                          <a:latin typeface="+mn-lt"/>
                          <a:ea typeface="ＭＳ Ｐゴシック" panose="020B0600070205080204" pitchFamily="34" charset="-128"/>
                        </a:rPr>
                        <a:t>In the instance where there is no agreement, parties may approach the Copyright Tribunal.</a:t>
                      </a:r>
                    </a:p>
                    <a:p>
                      <a:pPr marL="0" marR="0" lvl="0" indent="0" algn="just" defTabSz="914400" rtl="0" eaLnBrk="0" fontAlgn="base" latinLnBrk="0" hangingPunct="0">
                        <a:lnSpc>
                          <a:spcPct val="100000"/>
                        </a:lnSpc>
                        <a:spcBef>
                          <a:spcPct val="20000"/>
                        </a:spcBef>
                        <a:spcAft>
                          <a:spcPct val="0"/>
                        </a:spcAft>
                        <a:buClr>
                          <a:srgbClr val="000000"/>
                        </a:buClr>
                        <a:buSzTx/>
                        <a:buFontTx/>
                        <a:buNone/>
                        <a:tabLst/>
                        <a:defRPr/>
                      </a:pPr>
                      <a:r>
                        <a:rPr kumimoji="0" lang="en-US" altLang="en-US" sz="1800" b="0" i="0" u="none" strike="noStrike" kern="0" cap="none" spc="0" normalizeH="0" baseline="0" noProof="0" dirty="0">
                          <a:ln>
                            <a:noFill/>
                          </a:ln>
                          <a:solidFill>
                            <a:srgbClr val="FF0000"/>
                          </a:solidFill>
                          <a:effectLst/>
                          <a:uLnTx/>
                          <a:uFillTx/>
                          <a:latin typeface="+mn-lt"/>
                          <a:ea typeface="ＭＳ Ｐゴシック" panose="020B0600070205080204" pitchFamily="34" charset="-128"/>
                        </a:rPr>
                        <a:t>Pages 5, 6 and 9 of the Bill.</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8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3079A0B6-E76A-4149-90D3-9EDD6D0C5DD1}" type="slidenum">
              <a:rPr lang="en-US" sz="1050" b="0" smtClean="0">
                <a:solidFill>
                  <a:srgbClr val="000000"/>
                </a:solidFill>
              </a:rPr>
              <a:t>42</a:t>
            </a:fld>
            <a:endParaRPr lang="en-US" sz="1050" b="0" dirty="0">
              <a:solidFill>
                <a:srgbClr val="000000"/>
              </a:solidFill>
            </a:endParaRPr>
          </a:p>
        </p:txBody>
      </p:sp>
    </p:spTree>
    <p:extLst>
      <p:ext uri="{BB962C8B-B14F-4D97-AF65-F5344CB8AC3E}">
        <p14:creationId xmlns:p14="http://schemas.microsoft.com/office/powerpoint/2010/main" val="10456056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32862" y="681724"/>
            <a:ext cx="8815753" cy="451072"/>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32862" y="1140931"/>
          <a:ext cx="8815753" cy="5039935"/>
        </p:xfrm>
        <a:graphic>
          <a:graphicData uri="http://schemas.openxmlformats.org/drawingml/2006/table">
            <a:tbl>
              <a:tblPr firstRow="1" bandRow="1">
                <a:tableStyleId>{22838BEF-8BB2-4498-84A7-C5851F593DF1}</a:tableStyleId>
              </a:tblPr>
              <a:tblGrid>
                <a:gridCol w="2485293">
                  <a:extLst>
                    <a:ext uri="{9D8B030D-6E8A-4147-A177-3AD203B41FA5}">
                      <a16:colId xmlns="" xmlns:a16="http://schemas.microsoft.com/office/drawing/2014/main" val="20000"/>
                    </a:ext>
                  </a:extLst>
                </a:gridCol>
                <a:gridCol w="6330460">
                  <a:extLst>
                    <a:ext uri="{9D8B030D-6E8A-4147-A177-3AD203B41FA5}">
                      <a16:colId xmlns="" xmlns:a16="http://schemas.microsoft.com/office/drawing/2014/main" val="20001"/>
                    </a:ext>
                  </a:extLst>
                </a:gridCol>
              </a:tblGrid>
              <a:tr h="582235">
                <a:tc>
                  <a:txBody>
                    <a:bodyPr/>
                    <a:lstStyle/>
                    <a:p>
                      <a:pPr algn="just"/>
                      <a:r>
                        <a:rPr lang="en-US" sz="1800" dirty="0"/>
                        <a:t>Clause</a:t>
                      </a:r>
                      <a:endParaRPr lang="en-ZA" sz="1800" dirty="0"/>
                    </a:p>
                  </a:txBody>
                  <a:tcPr marL="68580" marR="68580" marT="34290" marB="34290">
                    <a:solidFill>
                      <a:schemeClr val="accent5">
                        <a:lumMod val="40000"/>
                        <a:lumOff val="60000"/>
                      </a:schemeClr>
                    </a:solidFill>
                  </a:tcPr>
                </a:tc>
                <a:tc>
                  <a:txBody>
                    <a:bodyPr/>
                    <a:lstStyle/>
                    <a:p>
                      <a:pPr algn="just"/>
                      <a:r>
                        <a:rPr lang="en-ZA" sz="1800" dirty="0"/>
                        <a:t>What</a:t>
                      </a:r>
                      <a:r>
                        <a:rPr lang="en-ZA" sz="1800" baseline="0" dirty="0"/>
                        <a:t> the Bill provides</a:t>
                      </a:r>
                      <a:endParaRPr lang="en-ZA" sz="1800" dirty="0"/>
                    </a:p>
                  </a:txBody>
                  <a:tcPr marL="68580" marR="68580" marT="34290" marB="34290">
                    <a:solidFill>
                      <a:schemeClr val="accent5">
                        <a:lumMod val="40000"/>
                        <a:lumOff val="60000"/>
                      </a:schemeClr>
                    </a:solidFill>
                  </a:tcPr>
                </a:tc>
                <a:extLst>
                  <a:ext uri="{0D108BD9-81ED-4DB2-BD59-A6C34878D82A}">
                    <a16:rowId xmlns="" xmlns:a16="http://schemas.microsoft.com/office/drawing/2014/main" val="10000"/>
                  </a:ext>
                </a:extLst>
              </a:tr>
              <a:tr h="4323019">
                <a:tc>
                  <a:txBody>
                    <a:bodyPr/>
                    <a:lstStyle/>
                    <a:p>
                      <a:pPr algn="just"/>
                      <a:r>
                        <a:rPr lang="en-US" sz="1800" dirty="0"/>
                        <a:t>Retrospective application of royalties</a:t>
                      </a:r>
                    </a:p>
                  </a:txBody>
                  <a:tcPr marL="68580" marR="68580" marT="34290" marB="34290"/>
                </a:tc>
                <a:tc>
                  <a:txBody>
                    <a:bodyPr/>
                    <a:lstStyle/>
                    <a:p>
                      <a:pPr algn="just"/>
                      <a:r>
                        <a:rPr lang="en-US" altLang="en-US" sz="1800" dirty="0"/>
                        <a:t>Clause</a:t>
                      </a:r>
                      <a:r>
                        <a:rPr lang="en-US" altLang="en-US" sz="1800" baseline="0" dirty="0"/>
                        <a:t> 5 on share of r</a:t>
                      </a:r>
                      <a:r>
                        <a:rPr lang="en-US" altLang="en-US" sz="1800" dirty="0"/>
                        <a:t>oyalties in literary and musical works, clause 7 on share of royalties in artistic works and clause 9 of share of royalties in audiovisual works will apply retrospectively.</a:t>
                      </a:r>
                    </a:p>
                    <a:p>
                      <a:pPr algn="just"/>
                      <a:r>
                        <a:rPr lang="en-US" altLang="en-US" sz="1800" dirty="0"/>
                        <a:t>It applies to works in the copyright Act still exploited for profit.</a:t>
                      </a:r>
                    </a:p>
                    <a:p>
                      <a:pPr algn="just"/>
                      <a:r>
                        <a:rPr lang="en-US" altLang="en-US" sz="1800" dirty="0"/>
                        <a:t>The Minister must develop draft regulations setting out the process to give effect to the share of royalties. </a:t>
                      </a:r>
                    </a:p>
                    <a:p>
                      <a:pPr algn="just"/>
                      <a:endParaRPr lang="en-US" altLang="en-US" sz="1800" dirty="0"/>
                    </a:p>
                    <a:p>
                      <a:pPr algn="just"/>
                      <a:r>
                        <a:rPr lang="en-US" altLang="en-US" sz="1800" dirty="0"/>
                        <a:t>Conduct an impact assessment of the process proposed in the regulations contemplated.</a:t>
                      </a:r>
                    </a:p>
                    <a:p>
                      <a:pPr algn="just"/>
                      <a:endParaRPr lang="en-US" altLang="en-US" sz="1800" dirty="0"/>
                    </a:p>
                    <a:p>
                      <a:pPr algn="just"/>
                      <a:r>
                        <a:rPr lang="en-US" altLang="en-US" sz="1800" dirty="0"/>
                        <a:t>Table the draft regulations and impact assessment in the National Assembly for approval.</a:t>
                      </a:r>
                    </a:p>
                    <a:p>
                      <a:pPr algn="just"/>
                      <a:endParaRPr lang="en-US" altLang="en-US" sz="1800" dirty="0"/>
                    </a:p>
                    <a:p>
                      <a:pPr algn="just"/>
                      <a:r>
                        <a:rPr lang="en-US" altLang="en-US" sz="1800" dirty="0"/>
                        <a:t>This will apply after the commencement date contemplated in section 38(2) of the Copyright Amendment Act of 2017.</a:t>
                      </a:r>
                    </a:p>
                    <a:p>
                      <a:pPr algn="just"/>
                      <a:r>
                        <a:rPr kumimoji="0" lang="en-US" sz="1800" b="0" i="1" u="none" strike="noStrike" kern="1200" cap="none" spc="0" normalizeH="0" baseline="0" noProof="0" dirty="0">
                          <a:ln>
                            <a:noFill/>
                          </a:ln>
                          <a:solidFill>
                            <a:srgbClr val="FF0000"/>
                          </a:solidFill>
                          <a:effectLst/>
                          <a:uLnTx/>
                          <a:uFillTx/>
                          <a:latin typeface="+mn-lt"/>
                          <a:ea typeface="+mn-ea"/>
                          <a:cs typeface="+mn-cs"/>
                        </a:rPr>
                        <a:t>Pages 5-9 of the Bill.</a:t>
                      </a:r>
                      <a:endParaRPr kumimoji="0" lang="en-ZA" sz="1800" b="0" i="1" u="none" strike="noStrike" kern="1200" cap="none" spc="0" normalizeH="0" baseline="0" noProof="0" dirty="0">
                        <a:ln>
                          <a:noFill/>
                        </a:ln>
                        <a:solidFill>
                          <a:srgbClr val="FF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E964A8E8-149D-4DA4-BA0C-3718CA20EF45}" type="slidenum">
              <a:rPr lang="en-US" sz="1050" b="0" smtClean="0">
                <a:solidFill>
                  <a:srgbClr val="000000"/>
                </a:solidFill>
              </a:rPr>
              <a:t>43</a:t>
            </a:fld>
            <a:endParaRPr lang="en-US" sz="1050" b="0" dirty="0">
              <a:solidFill>
                <a:srgbClr val="000000"/>
              </a:solidFill>
            </a:endParaRPr>
          </a:p>
        </p:txBody>
      </p:sp>
    </p:spTree>
    <p:extLst>
      <p:ext uri="{BB962C8B-B14F-4D97-AF65-F5344CB8AC3E}">
        <p14:creationId xmlns:p14="http://schemas.microsoft.com/office/powerpoint/2010/main" val="307016673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03200" y="800367"/>
            <a:ext cx="8714154" cy="443257"/>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203200" y="1243624"/>
          <a:ext cx="8714154" cy="4767129"/>
        </p:xfrm>
        <a:graphic>
          <a:graphicData uri="http://schemas.openxmlformats.org/drawingml/2006/table">
            <a:tbl>
              <a:tblPr firstRow="1" bandRow="1">
                <a:tableStyleId>{22838BEF-8BB2-4498-84A7-C5851F593DF1}</a:tableStyleId>
              </a:tblPr>
              <a:tblGrid>
                <a:gridCol w="3354348">
                  <a:extLst>
                    <a:ext uri="{9D8B030D-6E8A-4147-A177-3AD203B41FA5}">
                      <a16:colId xmlns="" xmlns:a16="http://schemas.microsoft.com/office/drawing/2014/main" val="20000"/>
                    </a:ext>
                  </a:extLst>
                </a:gridCol>
                <a:gridCol w="5359806">
                  <a:extLst>
                    <a:ext uri="{9D8B030D-6E8A-4147-A177-3AD203B41FA5}">
                      <a16:colId xmlns="" xmlns:a16="http://schemas.microsoft.com/office/drawing/2014/main" val="20001"/>
                    </a:ext>
                  </a:extLst>
                </a:gridCol>
              </a:tblGrid>
              <a:tr h="594340">
                <a:tc>
                  <a:txBody>
                    <a:bodyPr/>
                    <a:lstStyle/>
                    <a:p>
                      <a:pPr algn="just"/>
                      <a:r>
                        <a:rPr lang="en-US" sz="1600" dirty="0"/>
                        <a:t>Clause</a:t>
                      </a:r>
                      <a:endParaRPr lang="en-ZA" sz="1600" dirty="0"/>
                    </a:p>
                  </a:txBody>
                  <a:tcPr marL="68580" marR="68580" marT="34290" marB="34290"/>
                </a:tc>
                <a:tc>
                  <a:txBody>
                    <a:bodyPr/>
                    <a:lstStyle/>
                    <a:p>
                      <a:pPr algn="just"/>
                      <a:r>
                        <a:rPr lang="en-ZA" sz="1600" dirty="0"/>
                        <a:t>What</a:t>
                      </a:r>
                      <a:r>
                        <a:rPr lang="en-ZA" sz="1600" baseline="0" dirty="0"/>
                        <a:t> the Bill provides</a:t>
                      </a:r>
                      <a:endParaRPr lang="en-ZA" sz="1600" dirty="0"/>
                    </a:p>
                  </a:txBody>
                  <a:tcPr marL="68580" marR="68580" marT="34290" marB="34290"/>
                </a:tc>
                <a:extLst>
                  <a:ext uri="{0D108BD9-81ED-4DB2-BD59-A6C34878D82A}">
                    <a16:rowId xmlns="" xmlns:a16="http://schemas.microsoft.com/office/drawing/2014/main" val="10000"/>
                  </a:ext>
                </a:extLst>
              </a:tr>
              <a:tr h="4172789">
                <a:tc>
                  <a:txBody>
                    <a:bodyPr/>
                    <a:lstStyle/>
                    <a:p>
                      <a:pPr algn="just"/>
                      <a:r>
                        <a:rPr lang="en-US" sz="1600" dirty="0"/>
                        <a:t>Recording</a:t>
                      </a:r>
                      <a:r>
                        <a:rPr lang="en-US" sz="1600" baseline="0" dirty="0"/>
                        <a:t> and Reporting for royalty determination</a:t>
                      </a:r>
                      <a:endParaRPr lang="en-US" sz="1600" dirty="0"/>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chemeClr val="tx1"/>
                          </a:solidFill>
                          <a:effectLst/>
                          <a:uLnTx/>
                          <a:uFillTx/>
                          <a:latin typeface="+mn-lt"/>
                          <a:ea typeface="+mn-ea"/>
                          <a:cs typeface="+mn-cs"/>
                        </a:rPr>
                        <a:t>Clause 11 of the Bill proposes the substitution of section 9A of the Act. It requires the recording and reporting of any act contemplated in section 9(c), (d), (e) or (f) and makes the failure to do so, an offence. It also makes certain amendments related to the parties involved in determining the royalty amount, and for referral to the Tribunal.</a:t>
                      </a:r>
                      <a:endParaRPr kumimoji="0" lang="en-ZA" sz="16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ZA" sz="1600" b="0" i="0" u="none" strike="noStrike" kern="1200" cap="none" spc="0" normalizeH="0" baseline="0" noProof="0" dirty="0">
                        <a:ln>
                          <a:noFill/>
                        </a:ln>
                        <a:solidFill>
                          <a:srgbClr val="FF0000"/>
                        </a:solidFill>
                        <a:effectLst/>
                        <a:uLnTx/>
                        <a:uFillTx/>
                        <a:latin typeface="+mn-lt"/>
                        <a:ea typeface="+mn-ea"/>
                        <a:cs typeface="+mn-cs"/>
                      </a:endParaRPr>
                    </a:p>
                    <a:p>
                      <a:pPr algn="just"/>
                      <a:r>
                        <a:rPr lang="en-US" altLang="en-US" sz="1600" dirty="0"/>
                        <a:t>The offence</a:t>
                      </a:r>
                      <a:r>
                        <a:rPr lang="en-US" altLang="en-US" sz="1600" baseline="0" dirty="0"/>
                        <a:t> provides that a</a:t>
                      </a:r>
                      <a:r>
                        <a:rPr lang="en-US" altLang="en-US" sz="1600" dirty="0"/>
                        <a:t> person convicted of an offense shall be liable for a fine or imprisonment for a period not exceeding five years or both such fine and imprisonment.</a:t>
                      </a:r>
                    </a:p>
                    <a:p>
                      <a:pPr algn="just"/>
                      <a:r>
                        <a:rPr lang="en-US" altLang="en-US" sz="1600" dirty="0"/>
                        <a:t>The annual turnover of a convicted person that is not a natural person at the time assessed, is the total income of that person during the financial year during which the offence or the majority of offenses, to which this Act applies.</a:t>
                      </a:r>
                      <a:endParaRPr kumimoji="0" lang="en-ZA" sz="1600" b="0" i="0" u="none" strike="noStrike" kern="1200" cap="none" spc="0" normalizeH="0" baseline="0" noProof="0" dirty="0">
                        <a:ln>
                          <a:noFill/>
                        </a:ln>
                        <a:solidFill>
                          <a:srgbClr val="FF0000"/>
                        </a:solidFill>
                        <a:effectLst/>
                        <a:uLnTx/>
                        <a:uFillTx/>
                        <a:latin typeface="+mn-lt"/>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rgbClr val="FF0000"/>
                          </a:solidFill>
                          <a:effectLst/>
                          <a:uLnTx/>
                          <a:uFillTx/>
                          <a:latin typeface="+mn-lt"/>
                          <a:ea typeface="+mn-ea"/>
                          <a:cs typeface="+mn-cs"/>
                        </a:rPr>
                        <a:t>Pages </a:t>
                      </a:r>
                      <a:r>
                        <a:rPr kumimoji="0" lang="en-ZA" sz="1600" b="0" i="1" u="none" strike="noStrike" kern="1200" cap="none" spc="0" normalizeH="0" baseline="0" noProof="0" dirty="0">
                          <a:ln>
                            <a:noFill/>
                          </a:ln>
                          <a:solidFill>
                            <a:srgbClr val="FF0000"/>
                          </a:solidFill>
                          <a:effectLst/>
                          <a:uLnTx/>
                          <a:uFillTx/>
                          <a:latin typeface="+mn-lt"/>
                          <a:ea typeface="+mn-ea"/>
                          <a:cs typeface="+mn-cs"/>
                        </a:rPr>
                        <a:t>10-11 of the Bill.</a:t>
                      </a:r>
                      <a:endParaRPr kumimoji="0" lang="en-ZA" sz="16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834BA8BB-38CE-439D-AAA0-A3CC6DF21CB7}" type="slidenum">
              <a:rPr lang="en-US" sz="1050" b="0" smtClean="0">
                <a:solidFill>
                  <a:srgbClr val="000000"/>
                </a:solidFill>
              </a:rPr>
              <a:t>44</a:t>
            </a:fld>
            <a:endParaRPr lang="en-US" sz="1050" b="0" dirty="0">
              <a:solidFill>
                <a:srgbClr val="000000"/>
              </a:solidFill>
            </a:endParaRPr>
          </a:p>
        </p:txBody>
      </p:sp>
    </p:spTree>
    <p:extLst>
      <p:ext uri="{BB962C8B-B14F-4D97-AF65-F5344CB8AC3E}">
        <p14:creationId xmlns:p14="http://schemas.microsoft.com/office/powerpoint/2010/main" val="168716697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5046" y="612629"/>
            <a:ext cx="8847016" cy="404180"/>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4430263"/>
              </p:ext>
            </p:extLst>
          </p:nvPr>
        </p:nvGraphicFramePr>
        <p:xfrm>
          <a:off x="125046" y="1057937"/>
          <a:ext cx="8847016" cy="4772074"/>
        </p:xfrm>
        <a:graphic>
          <a:graphicData uri="http://schemas.openxmlformats.org/drawingml/2006/table">
            <a:tbl>
              <a:tblPr firstRow="1" bandRow="1">
                <a:tableStyleId>{22838BEF-8BB2-4498-84A7-C5851F593DF1}</a:tableStyleId>
              </a:tblPr>
              <a:tblGrid>
                <a:gridCol w="3384945">
                  <a:extLst>
                    <a:ext uri="{9D8B030D-6E8A-4147-A177-3AD203B41FA5}">
                      <a16:colId xmlns="" xmlns:a16="http://schemas.microsoft.com/office/drawing/2014/main" val="20000"/>
                    </a:ext>
                  </a:extLst>
                </a:gridCol>
                <a:gridCol w="5462071">
                  <a:extLst>
                    <a:ext uri="{9D8B030D-6E8A-4147-A177-3AD203B41FA5}">
                      <a16:colId xmlns="" xmlns:a16="http://schemas.microsoft.com/office/drawing/2014/main" val="20001"/>
                    </a:ext>
                  </a:extLst>
                </a:gridCol>
              </a:tblGrid>
              <a:tr h="321896">
                <a:tc>
                  <a:txBody>
                    <a:bodyPr/>
                    <a:lstStyle/>
                    <a:p>
                      <a:pPr algn="just"/>
                      <a:endParaRPr lang="en-ZA" sz="1600" dirty="0"/>
                    </a:p>
                  </a:txBody>
                  <a:tcPr marL="68580" marR="68580" marT="34290" marB="34290"/>
                </a:tc>
                <a:tc>
                  <a:txBody>
                    <a:bodyPr/>
                    <a:lstStyle/>
                    <a:p>
                      <a:r>
                        <a:rPr lang="en-ZA" sz="1600" dirty="0"/>
                        <a:t>What</a:t>
                      </a:r>
                      <a:r>
                        <a:rPr lang="en-ZA" sz="1600" baseline="0" dirty="0"/>
                        <a:t> the Bill provides</a:t>
                      </a:r>
                      <a:endParaRPr lang="en-ZA" sz="1600" dirty="0"/>
                    </a:p>
                  </a:txBody>
                  <a:tcPr marL="68580" marR="68580" marT="34290" marB="34290"/>
                </a:tc>
                <a:extLst>
                  <a:ext uri="{0D108BD9-81ED-4DB2-BD59-A6C34878D82A}">
                    <a16:rowId xmlns="" xmlns:a16="http://schemas.microsoft.com/office/drawing/2014/main" val="10000"/>
                  </a:ext>
                </a:extLst>
              </a:tr>
              <a:tr h="3069737">
                <a:tc>
                  <a:txBody>
                    <a:bodyPr/>
                    <a:lstStyle/>
                    <a:p>
                      <a:pPr algn="just"/>
                      <a:r>
                        <a:rPr lang="en-ZA" sz="1600" dirty="0"/>
                        <a:t>General Exceptions</a:t>
                      </a:r>
                      <a:r>
                        <a:rPr lang="en-ZA" sz="1600" baseline="0" dirty="0"/>
                        <a:t> and specific exceptions regarding protection of copyright work; permission to make copies; Exceptions related to educational and academic activities</a:t>
                      </a:r>
                      <a:endParaRPr lang="en-ZA" sz="1600" dirty="0"/>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chemeClr val="tx1"/>
                          </a:solidFill>
                          <a:effectLst/>
                          <a:uLnTx/>
                          <a:uFillTx/>
                          <a:latin typeface="+mn-lt"/>
                          <a:ea typeface="+mn-ea"/>
                          <a:cs typeface="+mn-cs"/>
                        </a:rPr>
                        <a:t>Clause 13 of the Bill proposes the insertion of section 12A in the Act, providing for the general exceptions from copyright protection for all works, which is a hybrid model of use of work or the performance and includes factors to consider to ensure the usage of the works is fair; section 12B provides for specific exceptions from copyright protection for all works and section 12C is providing for the permission to make transient or incidental copies of a work, including reformatting, an integral and essential part of a technical process. It also proposes the insertion of section 12D providing for exceptions related to educational and academic activities. All these sections have safeguards on the use of copyright works.</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chemeClr val="tx1"/>
                          </a:solidFill>
                          <a:effectLst/>
                          <a:uLnTx/>
                          <a:uFillTx/>
                          <a:latin typeface="+mn-lt"/>
                          <a:ea typeface="+mn-ea"/>
                          <a:cs typeface="+mn-cs"/>
                        </a:rPr>
                        <a:t> </a:t>
                      </a:r>
                      <a:r>
                        <a:rPr kumimoji="0" lang="en-ZA" sz="1600" b="0" i="1" u="none" strike="noStrike" kern="1200" cap="none" spc="0" normalizeH="0" baseline="0" noProof="0" dirty="0">
                          <a:ln>
                            <a:noFill/>
                          </a:ln>
                          <a:solidFill>
                            <a:srgbClr val="FF0000"/>
                          </a:solidFill>
                          <a:effectLst/>
                          <a:uLnTx/>
                          <a:uFillTx/>
                          <a:latin typeface="+mn-lt"/>
                          <a:ea typeface="+mn-ea"/>
                          <a:cs typeface="+mn-cs"/>
                        </a:rPr>
                        <a:t>Pages 12-15 of the Bill.</a:t>
                      </a:r>
                    </a:p>
                  </a:txBody>
                  <a:tcPr marL="68580" marR="68580" marT="34290" marB="34290"/>
                </a:tc>
                <a:extLst>
                  <a:ext uri="{0D108BD9-81ED-4DB2-BD59-A6C34878D82A}">
                    <a16:rowId xmlns="" xmlns:a16="http://schemas.microsoft.com/office/drawing/2014/main" val="10001"/>
                  </a:ext>
                </a:extLst>
              </a:tr>
              <a:tr h="1211678">
                <a:tc>
                  <a:txBody>
                    <a:bodyPr/>
                    <a:lstStyle/>
                    <a:p>
                      <a:r>
                        <a:rPr lang="en-US" sz="1600" i="0" dirty="0">
                          <a:latin typeface="+mn-lt"/>
                        </a:rPr>
                        <a:t>Freedom of Panorama</a:t>
                      </a:r>
                    </a:p>
                    <a:p>
                      <a:endParaRPr lang="en-US" sz="1600" i="0" baseline="0" dirty="0">
                        <a:latin typeface="+mn-lt"/>
                      </a:endParaRPr>
                    </a:p>
                    <a:p>
                      <a:endParaRPr lang="en-ZA" sz="1600" i="0" dirty="0">
                        <a:latin typeface="+mn-lt"/>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chemeClr val="tx1"/>
                          </a:solidFill>
                          <a:effectLst/>
                          <a:uLnTx/>
                          <a:uFillTx/>
                          <a:latin typeface="+mn-lt"/>
                          <a:ea typeface="+mn-ea"/>
                          <a:cs typeface="+mn-cs"/>
                        </a:rPr>
                        <a:t>Clause 14 of the Bill proposes an amendment to section 15 of the Act to provide for panorama and incidental use exceptions. </a:t>
                      </a:r>
                      <a:r>
                        <a:rPr kumimoji="0" lang="en-US" sz="1600" b="0" i="1" u="none" strike="noStrike" kern="1200" cap="none" spc="0" normalizeH="0" baseline="0" noProof="0" dirty="0">
                          <a:ln>
                            <a:noFill/>
                          </a:ln>
                          <a:solidFill>
                            <a:srgbClr val="FF0000"/>
                          </a:solidFill>
                          <a:effectLst/>
                          <a:uLnTx/>
                          <a:uFillTx/>
                          <a:latin typeface="+mn-lt"/>
                          <a:ea typeface="+mn-ea"/>
                          <a:cs typeface="+mn-cs"/>
                        </a:rPr>
                        <a:t>Page 15 of the Bill.</a:t>
                      </a:r>
                      <a:endParaRPr kumimoji="0" lang="en-ZA" sz="1600" b="0" i="1" u="none" strike="noStrike" kern="1200" cap="none" spc="0" normalizeH="0" baseline="0" noProof="0" dirty="0">
                        <a:ln>
                          <a:noFill/>
                        </a:ln>
                        <a:solidFill>
                          <a:srgbClr val="FF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2"/>
                  </a:ext>
                </a:extLst>
              </a:tr>
            </a:tbl>
          </a:graphicData>
        </a:graphic>
      </p:graphicFrame>
    </p:spTree>
    <p:extLst>
      <p:ext uri="{BB962C8B-B14F-4D97-AF65-F5344CB8AC3E}">
        <p14:creationId xmlns:p14="http://schemas.microsoft.com/office/powerpoint/2010/main" val="37231321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093" y="800367"/>
            <a:ext cx="8581292" cy="474519"/>
          </a:xfrm>
          <a:solidFill>
            <a:schemeClr val="accent6">
              <a:lumMod val="75000"/>
            </a:schemeClr>
          </a:solidFill>
          <a:ln>
            <a:solidFill>
              <a:schemeClr val="accent1"/>
            </a:solidFill>
          </a:ln>
        </p:spPr>
        <p:txBody>
          <a:bodyPr>
            <a:normAutofit/>
          </a:bodyPr>
          <a:lstStyle/>
          <a:p>
            <a:r>
              <a:rPr lang="en-ZA" sz="24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250093" y="1274885"/>
          <a:ext cx="8581292" cy="4404360"/>
        </p:xfrm>
        <a:graphic>
          <a:graphicData uri="http://schemas.openxmlformats.org/drawingml/2006/table">
            <a:tbl>
              <a:tblPr firstRow="1" bandRow="1">
                <a:tableStyleId>{22838BEF-8BB2-4498-84A7-C5851F593DF1}</a:tableStyleId>
              </a:tblPr>
              <a:tblGrid>
                <a:gridCol w="3290276">
                  <a:extLst>
                    <a:ext uri="{9D8B030D-6E8A-4147-A177-3AD203B41FA5}">
                      <a16:colId xmlns="" xmlns:a16="http://schemas.microsoft.com/office/drawing/2014/main" val="20000"/>
                    </a:ext>
                  </a:extLst>
                </a:gridCol>
                <a:gridCol w="5291016">
                  <a:extLst>
                    <a:ext uri="{9D8B030D-6E8A-4147-A177-3AD203B41FA5}">
                      <a16:colId xmlns="" xmlns:a16="http://schemas.microsoft.com/office/drawing/2014/main" val="20001"/>
                    </a:ext>
                  </a:extLst>
                </a:gridCol>
              </a:tblGrid>
              <a:tr h="320430">
                <a:tc>
                  <a:txBody>
                    <a:bodyPr/>
                    <a:lstStyle/>
                    <a:p>
                      <a:pPr algn="just"/>
                      <a:endParaRPr lang="en-ZA" sz="2000" dirty="0"/>
                    </a:p>
                  </a:txBody>
                  <a:tcPr marL="68580" marR="68580" marT="34290" marB="34290"/>
                </a:tc>
                <a:tc>
                  <a:txBody>
                    <a:bodyPr/>
                    <a:lstStyle/>
                    <a:p>
                      <a:r>
                        <a:rPr lang="en-ZA" sz="2000" dirty="0"/>
                        <a:t>What</a:t>
                      </a:r>
                      <a:r>
                        <a:rPr lang="en-ZA" sz="2000" baseline="0" dirty="0"/>
                        <a:t> the Bill provides</a:t>
                      </a:r>
                      <a:endParaRPr lang="en-ZA" sz="2000" dirty="0"/>
                    </a:p>
                  </a:txBody>
                  <a:tcPr marL="68580" marR="68580" marT="34290" marB="34290"/>
                </a:tc>
                <a:extLst>
                  <a:ext uri="{0D108BD9-81ED-4DB2-BD59-A6C34878D82A}">
                    <a16:rowId xmlns="" xmlns:a16="http://schemas.microsoft.com/office/drawing/2014/main" val="10000"/>
                  </a:ext>
                </a:extLst>
              </a:tr>
              <a:tr h="3174056">
                <a:tc>
                  <a:txBody>
                    <a:bodyPr/>
                    <a:lstStyle/>
                    <a:p>
                      <a:pPr algn="l"/>
                      <a:r>
                        <a:rPr lang="en-ZA" sz="2000" i="0" baseline="0" dirty="0">
                          <a:latin typeface="+mn-lt"/>
                        </a:rPr>
                        <a:t>Exceptions regarding Computer Programmes</a:t>
                      </a: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chemeClr val="tx1"/>
                          </a:solidFill>
                          <a:effectLst/>
                          <a:uLnTx/>
                          <a:uFillTx/>
                          <a:latin typeface="+mn-lt"/>
                          <a:ea typeface="+mn-ea"/>
                          <a:cs typeface="+mn-cs"/>
                        </a:rPr>
                        <a:t>Clause 19 of the Bill proposes an amendment to section 19B of the Act by providing that the person having a right to use a copy of a computer program shall be entitled, without the authorisation of the copyright owner, to observe,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chemeClr val="tx1"/>
                          </a:solidFill>
                          <a:effectLst/>
                          <a:uLnTx/>
                          <a:uFillTx/>
                          <a:latin typeface="+mn-lt"/>
                          <a:ea typeface="+mn-ea"/>
                          <a:cs typeface="+mn-cs"/>
                        </a:rPr>
                        <a:t>study or test the functioning of the program in order to determine the ideas and principles which underlie any element of the program, if he or she does so while performing any of the acts of loading, displaying, running, transmitting or storing the program which he or she is entitled to do.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2000" b="0" i="0" u="none" strike="noStrike" kern="1200" cap="none" spc="0" normalizeH="0" baseline="0" noProof="0" dirty="0">
                          <a:ln>
                            <a:noFill/>
                          </a:ln>
                          <a:solidFill>
                            <a:srgbClr val="FF0000"/>
                          </a:solidFill>
                          <a:effectLst/>
                          <a:uLnTx/>
                          <a:uFillTx/>
                          <a:latin typeface="+mn-lt"/>
                          <a:ea typeface="+mn-ea"/>
                          <a:cs typeface="+mn-cs"/>
                        </a:rPr>
                        <a:t>Pages </a:t>
                      </a:r>
                      <a:r>
                        <a:rPr kumimoji="0" lang="en-ZA" sz="2000" b="0" i="1" u="none" strike="noStrike" kern="1200" cap="none" spc="0" normalizeH="0" baseline="0" noProof="0" dirty="0">
                          <a:ln>
                            <a:noFill/>
                          </a:ln>
                          <a:solidFill>
                            <a:srgbClr val="FF0000"/>
                          </a:solidFill>
                          <a:effectLst/>
                          <a:uLnTx/>
                          <a:uFillTx/>
                          <a:latin typeface="+mn-lt"/>
                          <a:ea typeface="+mn-ea"/>
                          <a:cs typeface="+mn-cs"/>
                        </a:rPr>
                        <a:t>15-16 of the Bill.</a:t>
                      </a:r>
                      <a:endParaRPr kumimoji="0" lang="en-ZA" sz="20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BFC7B80F-7DE9-4283-BB7B-8E9DA30207A8}" type="slidenum">
              <a:rPr lang="en-US" sz="1050" b="0" smtClean="0">
                <a:solidFill>
                  <a:srgbClr val="000000"/>
                </a:solidFill>
              </a:rPr>
              <a:t>46</a:t>
            </a:fld>
            <a:endParaRPr lang="en-US" sz="1050" b="0" dirty="0">
              <a:solidFill>
                <a:srgbClr val="000000"/>
              </a:solidFill>
            </a:endParaRPr>
          </a:p>
        </p:txBody>
      </p:sp>
    </p:spTree>
    <p:extLst>
      <p:ext uri="{BB962C8B-B14F-4D97-AF65-F5344CB8AC3E}">
        <p14:creationId xmlns:p14="http://schemas.microsoft.com/office/powerpoint/2010/main" val="21040282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25046" y="672968"/>
            <a:ext cx="8831385" cy="468212"/>
          </a:xfrm>
          <a:solidFill>
            <a:schemeClr val="accent6">
              <a:lumMod val="75000"/>
            </a:schemeClr>
          </a:solidFill>
        </p:spPr>
        <p:txBody>
          <a:bodyPr>
            <a:normAutofit/>
          </a:bodyPr>
          <a:lstStyle/>
          <a:p>
            <a:r>
              <a:rPr lang="en-ZA" sz="2000" dirty="0">
                <a:latin typeface="Arial" charset="0"/>
              </a:rPr>
              <a:t>Proposed Amendments</a:t>
            </a:r>
          </a:p>
        </p:txBody>
      </p:sp>
      <p:graphicFrame>
        <p:nvGraphicFramePr>
          <p:cNvPr id="4" name="Content Placeholder 3"/>
          <p:cNvGraphicFramePr>
            <a:graphicFrameLocks noGrp="1"/>
          </p:cNvGraphicFramePr>
          <p:nvPr>
            <p:ph idx="1"/>
            <p:extLst/>
          </p:nvPr>
        </p:nvGraphicFramePr>
        <p:xfrm>
          <a:off x="125046" y="1141181"/>
          <a:ext cx="8831385" cy="4727280"/>
        </p:xfrm>
        <a:graphic>
          <a:graphicData uri="http://schemas.openxmlformats.org/drawingml/2006/table">
            <a:tbl>
              <a:tblPr firstRow="1" bandRow="1">
                <a:tableStyleId>{22838BEF-8BB2-4498-84A7-C5851F593DF1}</a:tableStyleId>
              </a:tblPr>
              <a:tblGrid>
                <a:gridCol w="3750013">
                  <a:extLst>
                    <a:ext uri="{9D8B030D-6E8A-4147-A177-3AD203B41FA5}">
                      <a16:colId xmlns="" xmlns:a16="http://schemas.microsoft.com/office/drawing/2014/main" val="20000"/>
                    </a:ext>
                  </a:extLst>
                </a:gridCol>
                <a:gridCol w="5081372">
                  <a:extLst>
                    <a:ext uri="{9D8B030D-6E8A-4147-A177-3AD203B41FA5}">
                      <a16:colId xmlns="" xmlns:a16="http://schemas.microsoft.com/office/drawing/2014/main" val="20001"/>
                    </a:ext>
                  </a:extLst>
                </a:gridCol>
              </a:tblGrid>
              <a:tr h="364245">
                <a:tc>
                  <a:txBody>
                    <a:bodyPr/>
                    <a:lstStyle/>
                    <a:p>
                      <a:pPr algn="just"/>
                      <a:endParaRPr lang="en-ZA" sz="1400" dirty="0"/>
                    </a:p>
                  </a:txBody>
                  <a:tcPr marL="68580" marR="68580" marT="34290" marB="34290"/>
                </a:tc>
                <a:tc>
                  <a:txBody>
                    <a:bodyPr/>
                    <a:lstStyle/>
                    <a:p>
                      <a:r>
                        <a:rPr lang="en-ZA" sz="1400" dirty="0"/>
                        <a:t>What</a:t>
                      </a:r>
                      <a:r>
                        <a:rPr lang="en-ZA" sz="1400" baseline="0" dirty="0"/>
                        <a:t> the Bill provides</a:t>
                      </a:r>
                      <a:endParaRPr lang="en-ZA" sz="1400" dirty="0"/>
                    </a:p>
                  </a:txBody>
                  <a:tcPr marL="68580" marR="68580" marT="34290" marB="34290"/>
                </a:tc>
                <a:extLst>
                  <a:ext uri="{0D108BD9-81ED-4DB2-BD59-A6C34878D82A}">
                    <a16:rowId xmlns="" xmlns:a16="http://schemas.microsoft.com/office/drawing/2014/main" val="10000"/>
                  </a:ext>
                </a:extLst>
              </a:tr>
              <a:tr h="1711426">
                <a:tc>
                  <a:txBody>
                    <a:bodyPr/>
                    <a:lstStyle/>
                    <a:p>
                      <a:pPr algn="l"/>
                      <a:r>
                        <a:rPr lang="en-US" sz="1400" i="0" baseline="0" dirty="0">
                          <a:latin typeface="+mn-lt"/>
                        </a:rPr>
                        <a:t>General exceptions regarding protection of copyright works for libraries, archives, museums and galleries as well as for persons with disability</a:t>
                      </a:r>
                      <a:endParaRPr lang="en-ZA" sz="1400" i="0" baseline="0" dirty="0">
                        <a:latin typeface="+mn-lt"/>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mn-lt"/>
                          <a:ea typeface="+mn-ea"/>
                          <a:cs typeface="+mn-cs"/>
                        </a:rPr>
                        <a:t>Clause 20 of the Bill proposes the insertion of sections 19C and 19D into the Act by providing general exceptions regarding protection of copyright work for libraries, archives, museums and galleries, as well as exceptions regarding protection of copyright work for persons with disability.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rgbClr val="FF0000"/>
                          </a:solidFill>
                          <a:effectLst/>
                          <a:uLnTx/>
                          <a:uFillTx/>
                          <a:latin typeface="+mn-lt"/>
                          <a:ea typeface="+mn-ea"/>
                          <a:cs typeface="+mn-cs"/>
                        </a:rPr>
                        <a:t>Pages </a:t>
                      </a:r>
                      <a:r>
                        <a:rPr kumimoji="0" lang="en-ZA" sz="1400" b="0" i="1" u="none" strike="noStrike" kern="1200" cap="none" spc="0" normalizeH="0" baseline="0" noProof="0" dirty="0">
                          <a:ln>
                            <a:noFill/>
                          </a:ln>
                          <a:solidFill>
                            <a:srgbClr val="FF0000"/>
                          </a:solidFill>
                          <a:effectLst/>
                          <a:uLnTx/>
                          <a:uFillTx/>
                          <a:latin typeface="+mn-lt"/>
                          <a:ea typeface="+mn-ea"/>
                          <a:cs typeface="+mn-cs"/>
                        </a:rPr>
                        <a:t>16-18 of the Bill.</a:t>
                      </a:r>
                      <a:endParaRPr kumimoji="0" lang="en-ZA" sz="14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2651609">
                <a:tc>
                  <a:txBody>
                    <a:bodyPr/>
                    <a:lstStyle/>
                    <a:p>
                      <a:r>
                        <a:rPr lang="en-US" sz="1400" i="0" kern="1200" baseline="0" dirty="0">
                          <a:solidFill>
                            <a:schemeClr val="dk1"/>
                          </a:solidFill>
                          <a:latin typeface="+mn-lt"/>
                          <a:ea typeface="+mn-ea"/>
                          <a:cs typeface="+mn-cs"/>
                        </a:rPr>
                        <a:t>Moral Right</a:t>
                      </a:r>
                    </a:p>
                  </a:txBody>
                  <a:tcPr marL="68580" marR="68580" marT="34290" marB="34290"/>
                </a:tc>
                <a:tc>
                  <a:txBody>
                    <a:bodyPr/>
                    <a:lstStyle/>
                    <a:p>
                      <a:pPr algn="just"/>
                      <a:r>
                        <a:rPr lang="en-ZA" sz="1400" i="0" dirty="0"/>
                        <a:t>Clause 21 of the Bill proposes an amendment to section 20 of the Act, thereby</a:t>
                      </a:r>
                      <a:r>
                        <a:rPr lang="en-ZA" sz="1400" i="0" baseline="0" dirty="0"/>
                        <a:t> </a:t>
                      </a:r>
                      <a:r>
                        <a:rPr lang="en-ZA" sz="1400" i="0" dirty="0"/>
                        <a:t>providing for an author to have the right to claim authorship of the work, and</a:t>
                      </a:r>
                      <a:r>
                        <a:rPr lang="en-ZA" sz="1400" i="0" baseline="0" dirty="0"/>
                        <a:t> </a:t>
                      </a:r>
                      <a:r>
                        <a:rPr lang="en-ZA" sz="1400" i="0" dirty="0"/>
                        <a:t>to object to any distortion, mutilation or other modification of the work where</a:t>
                      </a:r>
                      <a:r>
                        <a:rPr lang="en-ZA" sz="1400" i="0" baseline="0" dirty="0"/>
                        <a:t> </a:t>
                      </a:r>
                      <a:r>
                        <a:rPr lang="en-ZA" sz="1400" i="0" dirty="0"/>
                        <a:t>such action is or would be prejudicial to the honour or reputation of the</a:t>
                      </a:r>
                      <a:r>
                        <a:rPr lang="en-ZA" sz="1400" i="0" baseline="0" dirty="0"/>
                        <a:t> </a:t>
                      </a:r>
                      <a:r>
                        <a:rPr lang="en-ZA" sz="1400" i="0" dirty="0"/>
                        <a:t>author. </a:t>
                      </a:r>
                    </a:p>
                    <a:p>
                      <a:pPr algn="just"/>
                      <a:r>
                        <a:rPr lang="en-ZA" sz="1400" i="0" dirty="0"/>
                        <a:t>The clause further provides that the author shall be deemed to have the right to take legal action related to the infringement</a:t>
                      </a:r>
                      <a:r>
                        <a:rPr lang="en-ZA" sz="1400" i="0" baseline="0" dirty="0"/>
                        <a:t> of the provisions of this section on moral rights.</a:t>
                      </a:r>
                      <a:endParaRPr lang="en-ZA" sz="1400" i="0" dirty="0"/>
                    </a:p>
                    <a:p>
                      <a:pPr algn="l"/>
                      <a:r>
                        <a:rPr lang="en-ZA" sz="1400" i="1" dirty="0">
                          <a:solidFill>
                            <a:srgbClr val="FF0000"/>
                          </a:solidFill>
                        </a:rPr>
                        <a:t>Pages</a:t>
                      </a:r>
                      <a:r>
                        <a:rPr lang="en-ZA" sz="1400" i="1" baseline="0" dirty="0">
                          <a:solidFill>
                            <a:srgbClr val="FF0000"/>
                          </a:solidFill>
                        </a:rPr>
                        <a:t> 18</a:t>
                      </a:r>
                      <a:r>
                        <a:rPr lang="en-ZA" sz="1400" i="1" dirty="0">
                          <a:solidFill>
                            <a:srgbClr val="FF0000"/>
                          </a:solidFill>
                        </a:rPr>
                        <a:t> of the Bill.</a:t>
                      </a: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742F4EB7-65FE-4EA7-A77B-8B73266B98A5}" type="slidenum">
              <a:rPr lang="en-US" sz="1050" b="0" smtClean="0">
                <a:solidFill>
                  <a:srgbClr val="000000"/>
                </a:solidFill>
              </a:rPr>
              <a:t>47</a:t>
            </a:fld>
            <a:endParaRPr lang="en-US" sz="1050" b="0" dirty="0">
              <a:solidFill>
                <a:srgbClr val="000000"/>
              </a:solidFill>
            </a:endParaRPr>
          </a:p>
        </p:txBody>
      </p:sp>
    </p:spTree>
    <p:extLst>
      <p:ext uri="{BB962C8B-B14F-4D97-AF65-F5344CB8AC3E}">
        <p14:creationId xmlns:p14="http://schemas.microsoft.com/office/powerpoint/2010/main" val="3708481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4124" y="684519"/>
            <a:ext cx="8807939" cy="435442"/>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64124" y="1149838"/>
          <a:ext cx="8807939" cy="4718622"/>
        </p:xfrm>
        <a:graphic>
          <a:graphicData uri="http://schemas.openxmlformats.org/drawingml/2006/table">
            <a:tbl>
              <a:tblPr firstRow="1" bandRow="1">
                <a:tableStyleId>{22838BEF-8BB2-4498-84A7-C5851F593DF1}</a:tableStyleId>
              </a:tblPr>
              <a:tblGrid>
                <a:gridCol w="2258446">
                  <a:extLst>
                    <a:ext uri="{9D8B030D-6E8A-4147-A177-3AD203B41FA5}">
                      <a16:colId xmlns="" xmlns:a16="http://schemas.microsoft.com/office/drawing/2014/main" val="20000"/>
                    </a:ext>
                  </a:extLst>
                </a:gridCol>
                <a:gridCol w="6549493">
                  <a:extLst>
                    <a:ext uri="{9D8B030D-6E8A-4147-A177-3AD203B41FA5}">
                      <a16:colId xmlns="" xmlns:a16="http://schemas.microsoft.com/office/drawing/2014/main" val="20001"/>
                    </a:ext>
                  </a:extLst>
                </a:gridCol>
              </a:tblGrid>
              <a:tr h="385962">
                <a:tc>
                  <a:txBody>
                    <a:bodyPr/>
                    <a:lstStyle/>
                    <a:p>
                      <a:pPr algn="just"/>
                      <a:endParaRPr lang="en-ZA" sz="1400" dirty="0"/>
                    </a:p>
                  </a:txBody>
                  <a:tcPr marL="68580" marR="68580" marT="34290" marB="34290"/>
                </a:tc>
                <a:tc>
                  <a:txBody>
                    <a:bodyPr/>
                    <a:lstStyle/>
                    <a:p>
                      <a:r>
                        <a:rPr lang="en-ZA" sz="1400" dirty="0"/>
                        <a:t>What</a:t>
                      </a:r>
                      <a:r>
                        <a:rPr lang="en-ZA" sz="1400" baseline="0" dirty="0"/>
                        <a:t> the Bill provides</a:t>
                      </a:r>
                      <a:endParaRPr lang="en-ZA" sz="1400" dirty="0"/>
                    </a:p>
                  </a:txBody>
                  <a:tcPr marL="68580" marR="68580" marT="34290" marB="34290"/>
                </a:tc>
                <a:extLst>
                  <a:ext uri="{0D108BD9-81ED-4DB2-BD59-A6C34878D82A}">
                    <a16:rowId xmlns="" xmlns:a16="http://schemas.microsoft.com/office/drawing/2014/main" val="10000"/>
                  </a:ext>
                </a:extLst>
              </a:tr>
              <a:tr h="2530188">
                <a:tc>
                  <a:txBody>
                    <a:bodyPr/>
                    <a:lstStyle/>
                    <a:p>
                      <a:pPr algn="l"/>
                      <a:r>
                        <a:rPr lang="en-US" sz="1400" i="0" baseline="0" dirty="0">
                          <a:latin typeface="+mn-lt"/>
                        </a:rPr>
                        <a:t>Ownership of copyright in Commissioned Works</a:t>
                      </a:r>
                      <a:endParaRPr lang="en-ZA" sz="1400" i="0" baseline="0" dirty="0">
                        <a:latin typeface="+mn-lt"/>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mn-lt"/>
                          <a:ea typeface="+mn-ea"/>
                          <a:cs typeface="+mn-cs"/>
                        </a:rPr>
                        <a:t>Clause 22 of the Bill proposes an amendment to section 21 of the Act to provide for the ownership of any copyright subsisting in the work between the person commissioning the work and the author who executes the commission to be governed by written agreement. It further provides for the protection of the author by allowing an application to the Tribunal where the work is not used by the person who commissioned it for the purpose it was commissioned; where the work is used for the use other than that for which it was commissioned; when the commissioned work is of a personal nature, the Tribunal may not license the author to use that work. when considering the license when the work is not used by the person who commissioned, the Tribunal must take all relevant factors into account.</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rgbClr val="FF0000"/>
                          </a:solidFill>
                          <a:effectLst/>
                          <a:uLnTx/>
                          <a:uFillTx/>
                          <a:latin typeface="+mn-lt"/>
                          <a:ea typeface="+mn-ea"/>
                          <a:cs typeface="+mn-cs"/>
                        </a:rPr>
                        <a:t>Pages 18-19</a:t>
                      </a:r>
                      <a:r>
                        <a:rPr kumimoji="0" lang="en-ZA" sz="1400" b="0" i="1" u="none" strike="noStrike" kern="1200" cap="none" spc="0" normalizeH="0" baseline="0" noProof="0" dirty="0">
                          <a:ln>
                            <a:noFill/>
                          </a:ln>
                          <a:solidFill>
                            <a:srgbClr val="FF0000"/>
                          </a:solidFill>
                          <a:effectLst/>
                          <a:uLnTx/>
                          <a:uFillTx/>
                          <a:latin typeface="+mn-lt"/>
                          <a:ea typeface="+mn-ea"/>
                          <a:cs typeface="+mn-cs"/>
                        </a:rPr>
                        <a:t> of the Bill. </a:t>
                      </a:r>
                    </a:p>
                  </a:txBody>
                  <a:tcPr marL="68580" marR="68580" marT="34290" marB="34290"/>
                </a:tc>
                <a:extLst>
                  <a:ext uri="{0D108BD9-81ED-4DB2-BD59-A6C34878D82A}">
                    <a16:rowId xmlns="" xmlns:a16="http://schemas.microsoft.com/office/drawing/2014/main" val="10001"/>
                  </a:ext>
                </a:extLst>
              </a:tr>
              <a:tr h="1802472">
                <a:tc>
                  <a:txBody>
                    <a:bodyPr/>
                    <a:lstStyle/>
                    <a:p>
                      <a:r>
                        <a:rPr lang="en-US" sz="1400" i="0" kern="1200" baseline="0" dirty="0">
                          <a:solidFill>
                            <a:schemeClr val="dk1"/>
                          </a:solidFill>
                          <a:latin typeface="+mn-lt"/>
                          <a:ea typeface="+mn-ea"/>
                          <a:cs typeface="+mn-cs"/>
                        </a:rPr>
                        <a:t>Assignment of literary or musical work </a:t>
                      </a:r>
                    </a:p>
                  </a:txBody>
                  <a:tcPr marL="68580" marR="68580" marT="34290" marB="34290"/>
                </a:tc>
                <a:tc>
                  <a:txBody>
                    <a:bodyPr/>
                    <a:lstStyle/>
                    <a:p>
                      <a:pPr algn="just"/>
                      <a:r>
                        <a:rPr lang="en-ZA" sz="1400" i="0" dirty="0">
                          <a:solidFill>
                            <a:schemeClr val="tx1"/>
                          </a:solidFill>
                        </a:rPr>
                        <a:t>Clause 23 of the Bill proposes an amendment to section 22 of the Act by</a:t>
                      </a:r>
                      <a:r>
                        <a:rPr lang="en-ZA" sz="1400" i="0" baseline="0" dirty="0">
                          <a:solidFill>
                            <a:schemeClr val="tx1"/>
                          </a:solidFill>
                        </a:rPr>
                        <a:t> </a:t>
                      </a:r>
                      <a:r>
                        <a:rPr lang="en-ZA" sz="1400" i="0" dirty="0">
                          <a:solidFill>
                            <a:schemeClr val="tx1"/>
                          </a:solidFill>
                        </a:rPr>
                        <a:t>providing that copyright owned by, vesting in or under the custody of the</a:t>
                      </a:r>
                      <a:r>
                        <a:rPr lang="en-ZA" sz="1400" i="0" baseline="0" dirty="0">
                          <a:solidFill>
                            <a:schemeClr val="tx1"/>
                          </a:solidFill>
                        </a:rPr>
                        <a:t> </a:t>
                      </a:r>
                      <a:r>
                        <a:rPr lang="en-ZA" sz="1400" i="0" dirty="0">
                          <a:solidFill>
                            <a:schemeClr val="tx1"/>
                          </a:solidFill>
                        </a:rPr>
                        <a:t>State may not be assigned. It also provides a reversion right for where</a:t>
                      </a:r>
                      <a:r>
                        <a:rPr lang="en-ZA" sz="1400" i="0" baseline="0" dirty="0">
                          <a:solidFill>
                            <a:schemeClr val="tx1"/>
                          </a:solidFill>
                        </a:rPr>
                        <a:t> </a:t>
                      </a:r>
                      <a:r>
                        <a:rPr lang="en-ZA" sz="1400" i="0" dirty="0">
                          <a:solidFill>
                            <a:schemeClr val="tx1"/>
                          </a:solidFill>
                        </a:rPr>
                        <a:t>copyright in a literary or musical work was assigned by an author shall only be valid for a period of up to 25 years from the date of such assignment. Such a license can be verbal or in writing.</a:t>
                      </a:r>
                    </a:p>
                    <a:p>
                      <a:pPr algn="l"/>
                      <a:r>
                        <a:rPr lang="en-ZA" sz="1400" i="1" dirty="0">
                          <a:solidFill>
                            <a:srgbClr val="FF0000"/>
                          </a:solidFill>
                        </a:rPr>
                        <a:t>Page</a:t>
                      </a:r>
                      <a:r>
                        <a:rPr lang="en-ZA" sz="1400" i="1" baseline="0" dirty="0">
                          <a:solidFill>
                            <a:srgbClr val="FF0000"/>
                          </a:solidFill>
                        </a:rPr>
                        <a:t>s 19-20</a:t>
                      </a:r>
                      <a:r>
                        <a:rPr lang="en-ZA" sz="1400" i="1" dirty="0">
                          <a:solidFill>
                            <a:srgbClr val="FF0000"/>
                          </a:solidFill>
                        </a:rPr>
                        <a:t> of the Bill</a:t>
                      </a:r>
                      <a:r>
                        <a:rPr lang="en-ZA" sz="1400" i="0" dirty="0">
                          <a:solidFill>
                            <a:srgbClr val="FF0000"/>
                          </a:solidFill>
                        </a:rPr>
                        <a:t>.</a:t>
                      </a: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371F8607-86E7-4F99-9CBF-E92A975A9996}" type="slidenum">
              <a:rPr lang="en-US" sz="1050" b="0" smtClean="0">
                <a:solidFill>
                  <a:srgbClr val="000000"/>
                </a:solidFill>
              </a:rPr>
              <a:t>48</a:t>
            </a:fld>
            <a:endParaRPr lang="en-US" sz="1050" b="0" dirty="0">
              <a:solidFill>
                <a:srgbClr val="000000"/>
              </a:solidFill>
            </a:endParaRPr>
          </a:p>
        </p:txBody>
      </p:sp>
    </p:spTree>
    <p:extLst>
      <p:ext uri="{BB962C8B-B14F-4D97-AF65-F5344CB8AC3E}">
        <p14:creationId xmlns:p14="http://schemas.microsoft.com/office/powerpoint/2010/main" val="36446279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64124" y="716391"/>
            <a:ext cx="8667261" cy="472705"/>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64124" y="1189095"/>
          <a:ext cx="8667261" cy="4899660"/>
        </p:xfrm>
        <a:graphic>
          <a:graphicData uri="http://schemas.openxmlformats.org/drawingml/2006/table">
            <a:tbl>
              <a:tblPr firstRow="1" bandRow="1">
                <a:tableStyleId>{22838BEF-8BB2-4498-84A7-C5851F593DF1}</a:tableStyleId>
              </a:tblPr>
              <a:tblGrid>
                <a:gridCol w="2740929">
                  <a:extLst>
                    <a:ext uri="{9D8B030D-6E8A-4147-A177-3AD203B41FA5}">
                      <a16:colId xmlns="" xmlns:a16="http://schemas.microsoft.com/office/drawing/2014/main" val="20000"/>
                    </a:ext>
                  </a:extLst>
                </a:gridCol>
                <a:gridCol w="5926332">
                  <a:extLst>
                    <a:ext uri="{9D8B030D-6E8A-4147-A177-3AD203B41FA5}">
                      <a16:colId xmlns="" xmlns:a16="http://schemas.microsoft.com/office/drawing/2014/main" val="20001"/>
                    </a:ext>
                  </a:extLst>
                </a:gridCol>
              </a:tblGrid>
              <a:tr h="438659">
                <a:tc>
                  <a:txBody>
                    <a:bodyPr/>
                    <a:lstStyle/>
                    <a:p>
                      <a:pPr algn="just"/>
                      <a:endParaRPr lang="en-ZA" sz="1400" dirty="0"/>
                    </a:p>
                  </a:txBody>
                  <a:tcPr marL="68580" marR="68580" marT="34290" marB="34290"/>
                </a:tc>
                <a:tc>
                  <a:txBody>
                    <a:bodyPr/>
                    <a:lstStyle/>
                    <a:p>
                      <a:r>
                        <a:rPr lang="en-ZA" sz="1400" dirty="0"/>
                        <a:t>What</a:t>
                      </a:r>
                      <a:r>
                        <a:rPr lang="en-ZA" sz="1400" baseline="0" dirty="0"/>
                        <a:t> the Bill provides</a:t>
                      </a:r>
                      <a:endParaRPr lang="en-ZA" sz="1400" dirty="0"/>
                    </a:p>
                    <a:p>
                      <a:endParaRPr lang="en-ZA" sz="1400" dirty="0"/>
                    </a:p>
                  </a:txBody>
                  <a:tcPr marL="68580" marR="68580" marT="34290" marB="34290"/>
                </a:tc>
                <a:extLst>
                  <a:ext uri="{0D108BD9-81ED-4DB2-BD59-A6C34878D82A}">
                    <a16:rowId xmlns="" xmlns:a16="http://schemas.microsoft.com/office/drawing/2014/main" val="10000"/>
                  </a:ext>
                </a:extLst>
              </a:tr>
              <a:tr h="816581">
                <a:tc>
                  <a:txBody>
                    <a:bodyPr/>
                    <a:lstStyle/>
                    <a:p>
                      <a:pPr algn="l"/>
                      <a:r>
                        <a:rPr lang="en-US" sz="1400" i="0" baseline="0" dirty="0">
                          <a:latin typeface="+mn-lt"/>
                        </a:rPr>
                        <a:t>Licenses in respect of Orphan Works</a:t>
                      </a:r>
                      <a:endParaRPr lang="en-ZA" sz="1400" i="0" baseline="0" dirty="0">
                        <a:latin typeface="+mn-lt"/>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a:ln>
                            <a:noFill/>
                          </a:ln>
                          <a:solidFill>
                            <a:schemeClr val="tx1"/>
                          </a:solidFill>
                          <a:effectLst/>
                          <a:uLnTx/>
                          <a:uFillTx/>
                          <a:latin typeface="+mn-lt"/>
                          <a:ea typeface="+mn-ea"/>
                          <a:cs typeface="+mn-cs"/>
                        </a:rPr>
                        <a:t>Clause 24 of the Bill proposes the insertion into the Act of a new section 22A, making provision for licences in respect of orphan works. The clause provides for orphan works for resale royalty rights.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400" b="0" i="1" u="none" strike="noStrike" kern="1200" cap="none" spc="0" normalizeH="0" baseline="0" noProof="0" dirty="0">
                          <a:ln>
                            <a:noFill/>
                          </a:ln>
                          <a:solidFill>
                            <a:srgbClr val="FF0000"/>
                          </a:solidFill>
                          <a:effectLst/>
                          <a:uLnTx/>
                          <a:uFillTx/>
                          <a:latin typeface="+mn-lt"/>
                          <a:ea typeface="+mn-ea"/>
                          <a:cs typeface="+mn-cs"/>
                        </a:rPr>
                        <a:t>Pages 20-21 of the Bill.</a:t>
                      </a:r>
                      <a:endParaRPr kumimoji="0" lang="en-ZA" sz="14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3084112">
                <a:tc>
                  <a:txBody>
                    <a:bodyPr/>
                    <a:lstStyle/>
                    <a:p>
                      <a:r>
                        <a:rPr lang="en-US" sz="1400" i="0" kern="1200" baseline="0" dirty="0">
                          <a:solidFill>
                            <a:schemeClr val="dk1"/>
                          </a:solidFill>
                          <a:latin typeface="+mn-lt"/>
                          <a:ea typeface="+mn-ea"/>
                          <a:cs typeface="+mn-cs"/>
                        </a:rPr>
                        <a:t>Accreditation, Administration and Regulation of Collecting Societies</a:t>
                      </a:r>
                    </a:p>
                  </a:txBody>
                  <a:tcPr marL="68580" marR="68580" marT="34290" marB="34290"/>
                </a:tc>
                <a:tc>
                  <a:txBody>
                    <a:bodyPr/>
                    <a:lstStyle/>
                    <a:p>
                      <a:pPr algn="just"/>
                      <a:r>
                        <a:rPr lang="en-ZA" sz="1400" i="0" dirty="0"/>
                        <a:t>Clause 25 of the Bill proposes the insertion of a new Chapter 1A into the Act</a:t>
                      </a:r>
                      <a:r>
                        <a:rPr lang="en-ZA" sz="1400" i="0" baseline="0" dirty="0"/>
                        <a:t> </a:t>
                      </a:r>
                      <a:r>
                        <a:rPr lang="en-ZA" sz="1400" i="0" dirty="0"/>
                        <a:t>and provides for the accreditation that include the transformation requirements in the collecting society, administration and regulation of collecting</a:t>
                      </a:r>
                      <a:r>
                        <a:rPr lang="en-ZA" sz="1400" i="0" baseline="0" dirty="0"/>
                        <a:t> </a:t>
                      </a:r>
                      <a:r>
                        <a:rPr lang="en-ZA" sz="1400" i="0" dirty="0"/>
                        <a:t>societies. It also provides that where a person intentionally gives him or</a:t>
                      </a:r>
                      <a:r>
                        <a:rPr lang="en-ZA" sz="1400" i="0" baseline="0" dirty="0"/>
                        <a:t> </a:t>
                      </a:r>
                      <a:r>
                        <a:rPr lang="en-ZA" sz="1400" i="0" dirty="0"/>
                        <a:t>herself out as a collecting society, that person</a:t>
                      </a:r>
                      <a:r>
                        <a:rPr lang="en-ZA" sz="1400" i="0" baseline="0" dirty="0"/>
                        <a:t> </a:t>
                      </a:r>
                      <a:r>
                        <a:rPr lang="en-ZA" sz="1400" i="0" dirty="0"/>
                        <a:t>commits and offence. The Bill provides the transitional arrangement period of 18 months for the accreditation of cs. The collecting society can make royalty payments where there are </a:t>
                      </a:r>
                      <a:r>
                        <a:rPr lang="en-ZA" sz="1400" i="0" baseline="0" dirty="0"/>
                        <a:t>reciprocal agreements with other collecting societies outside the Republic.</a:t>
                      </a:r>
                    </a:p>
                    <a:p>
                      <a:pPr algn="just"/>
                      <a:endParaRPr lang="en-US" sz="1400" i="0" baseline="0" dirty="0"/>
                    </a:p>
                    <a:p>
                      <a:pPr algn="just"/>
                      <a:r>
                        <a:rPr lang="en-US" sz="1400" i="0" baseline="0" dirty="0"/>
                        <a:t>The clause provides for the control of collecting society by authors, performers or copyright owners and the functions it will perform such as to collect and distribute royalties.  It further provides for the suspension, cancellation of accreditation of collecting societies and the role of the Commission in that regard as well as the skills requirement of the person appointed by the Tribunal for the administration and discharging of the functions of the collecting society. </a:t>
                      </a:r>
                      <a:endParaRPr lang="en-ZA" sz="1400" i="0" dirty="0"/>
                    </a:p>
                    <a:p>
                      <a:pPr algn="l"/>
                      <a:r>
                        <a:rPr lang="en-ZA" sz="1400" i="1" dirty="0">
                          <a:solidFill>
                            <a:srgbClr val="FF0000"/>
                          </a:solidFill>
                        </a:rPr>
                        <a:t>Pages</a:t>
                      </a:r>
                      <a:r>
                        <a:rPr lang="en-ZA" sz="1400" i="1" baseline="0" dirty="0">
                          <a:solidFill>
                            <a:srgbClr val="FF0000"/>
                          </a:solidFill>
                        </a:rPr>
                        <a:t> 21-24</a:t>
                      </a:r>
                      <a:r>
                        <a:rPr lang="en-ZA" sz="1400" i="1" dirty="0">
                          <a:solidFill>
                            <a:srgbClr val="FF0000"/>
                          </a:solidFill>
                        </a:rPr>
                        <a:t> of the Bill.</a:t>
                      </a: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88224" y="6165304"/>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F3BCD848-56F0-4C33-AC23-659FA00DD212}" type="slidenum">
              <a:rPr lang="en-US" sz="1050" b="0" smtClean="0">
                <a:solidFill>
                  <a:srgbClr val="000000"/>
                </a:solidFill>
              </a:rPr>
              <a:t>49</a:t>
            </a:fld>
            <a:endParaRPr lang="en-US" sz="1050" b="0" dirty="0">
              <a:solidFill>
                <a:srgbClr val="000000"/>
              </a:solidFill>
            </a:endParaRPr>
          </a:p>
        </p:txBody>
      </p:sp>
    </p:spTree>
    <p:extLst>
      <p:ext uri="{BB962C8B-B14F-4D97-AF65-F5344CB8AC3E}">
        <p14:creationId xmlns:p14="http://schemas.microsoft.com/office/powerpoint/2010/main" val="881958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1824"/>
            <a:ext cx="8229600" cy="603449"/>
          </a:xfrm>
        </p:spPr>
        <p:txBody>
          <a:bodyPr>
            <a:normAutofit/>
          </a:bodyPr>
          <a:lstStyle/>
          <a:p>
            <a:pPr algn="ctr"/>
            <a:r>
              <a:rPr lang="en-US" sz="2000" dirty="0" smtClean="0"/>
              <a:t>KEY  CONCERNS RAISED BY THE ARTS AND CULTURE SECTOR </a:t>
            </a:r>
            <a:endParaRPr lang="en-US" sz="2000" dirty="0"/>
          </a:p>
        </p:txBody>
      </p:sp>
      <p:sp>
        <p:nvSpPr>
          <p:cNvPr id="3" name="Content Placeholder 2"/>
          <p:cNvSpPr>
            <a:spLocks noGrp="1"/>
          </p:cNvSpPr>
          <p:nvPr>
            <p:ph idx="1"/>
          </p:nvPr>
        </p:nvSpPr>
        <p:spPr>
          <a:xfrm>
            <a:off x="457200" y="1600201"/>
            <a:ext cx="8077200" cy="4133055"/>
          </a:xfrm>
        </p:spPr>
        <p:txBody>
          <a:bodyPr>
            <a:normAutofit lnSpcReduction="10000"/>
          </a:bodyPr>
          <a:lstStyle/>
          <a:p>
            <a:pPr algn="just">
              <a:buClr>
                <a:srgbClr val="FF6600"/>
              </a:buClr>
            </a:pPr>
            <a:r>
              <a:rPr lang="en-ZA" dirty="0" smtClean="0"/>
              <a:t>That lack </a:t>
            </a:r>
            <a:r>
              <a:rPr lang="en-ZA" dirty="0"/>
              <a:t>of </a:t>
            </a:r>
            <a:r>
              <a:rPr lang="en-ZA" dirty="0" smtClean="0"/>
              <a:t>statutory reforms in copyrights exposes the arts and culture sector to </a:t>
            </a:r>
            <a:r>
              <a:rPr lang="en-ZA" dirty="0"/>
              <a:t>abuse and </a:t>
            </a:r>
            <a:r>
              <a:rPr lang="en-ZA" dirty="0" smtClean="0"/>
              <a:t>exploitation;</a:t>
            </a:r>
            <a:endParaRPr lang="en-ZA" dirty="0"/>
          </a:p>
          <a:p>
            <a:pPr algn="just">
              <a:buClr>
                <a:srgbClr val="FF6600"/>
              </a:buClr>
            </a:pPr>
            <a:r>
              <a:rPr lang="en-ZA" dirty="0"/>
              <a:t>Piracy / Counterfeiting is rife and enforcement agencies </a:t>
            </a:r>
            <a:r>
              <a:rPr lang="en-ZA" dirty="0" smtClean="0"/>
              <a:t>are not coordinated and/or provided with powers;</a:t>
            </a:r>
            <a:endParaRPr lang="en-ZA" dirty="0"/>
          </a:p>
          <a:p>
            <a:pPr algn="just">
              <a:buClr>
                <a:srgbClr val="FF6600"/>
              </a:buClr>
            </a:pPr>
            <a:r>
              <a:rPr lang="en-ZA" dirty="0"/>
              <a:t>Unfair Contracts resulting in the perpetual signing away of </a:t>
            </a:r>
            <a:r>
              <a:rPr lang="en-ZA" dirty="0" smtClean="0"/>
              <a:t>economic </a:t>
            </a:r>
            <a:r>
              <a:rPr lang="en-ZA" dirty="0"/>
              <a:t>rights </a:t>
            </a:r>
            <a:r>
              <a:rPr lang="en-ZA" dirty="0" smtClean="0"/>
              <a:t>of many artists;</a:t>
            </a:r>
            <a:endParaRPr lang="en-ZA" dirty="0"/>
          </a:p>
          <a:p>
            <a:pPr algn="just">
              <a:buClr>
                <a:srgbClr val="FF6600"/>
              </a:buClr>
            </a:pPr>
            <a:r>
              <a:rPr lang="en-ZA" dirty="0"/>
              <a:t>Non p</a:t>
            </a:r>
            <a:r>
              <a:rPr lang="en-ZA" dirty="0" smtClean="0"/>
              <a:t>ayment </a:t>
            </a:r>
            <a:r>
              <a:rPr lang="en-ZA" dirty="0"/>
              <a:t>of </a:t>
            </a:r>
            <a:r>
              <a:rPr lang="en-ZA" dirty="0" smtClean="0"/>
              <a:t>royalties </a:t>
            </a:r>
            <a:r>
              <a:rPr lang="en-ZA" dirty="0"/>
              <a:t>in the form of r</a:t>
            </a:r>
            <a:r>
              <a:rPr lang="en-ZA" dirty="0" smtClean="0"/>
              <a:t>epeat fees </a:t>
            </a:r>
            <a:r>
              <a:rPr lang="en-ZA" dirty="0"/>
              <a:t>and </a:t>
            </a:r>
            <a:r>
              <a:rPr lang="en-ZA" dirty="0" smtClean="0"/>
              <a:t>by broadcasters;</a:t>
            </a:r>
            <a:endParaRPr lang="en-ZA" dirty="0"/>
          </a:p>
          <a:p>
            <a:pPr algn="just">
              <a:buClr>
                <a:srgbClr val="FF6600"/>
              </a:buClr>
            </a:pPr>
            <a:r>
              <a:rPr lang="en-ZA" dirty="0" smtClean="0"/>
              <a:t>Local copyright laws not in line with international standards;</a:t>
            </a:r>
            <a:endParaRPr lang="en-ZA" dirty="0"/>
          </a:p>
          <a:p>
            <a:pPr algn="just">
              <a:buClr>
                <a:srgbClr val="FF6600"/>
              </a:buClr>
            </a:pPr>
            <a:r>
              <a:rPr lang="en-ZA" dirty="0" smtClean="0"/>
              <a:t>That the non </a:t>
            </a:r>
            <a:r>
              <a:rPr lang="en-ZA" dirty="0"/>
              <a:t>– </a:t>
            </a:r>
            <a:r>
              <a:rPr lang="en-ZA" dirty="0" smtClean="0"/>
              <a:t>ratification </a:t>
            </a:r>
            <a:r>
              <a:rPr lang="en-ZA" dirty="0"/>
              <a:t>of </a:t>
            </a:r>
            <a:r>
              <a:rPr lang="en-ZA" dirty="0" smtClean="0"/>
              <a:t>international treaties that provide </a:t>
            </a:r>
            <a:r>
              <a:rPr lang="en-ZA" dirty="0"/>
              <a:t>for the recognition of </a:t>
            </a:r>
            <a:r>
              <a:rPr lang="en-ZA" dirty="0" smtClean="0"/>
              <a:t>rights in the digital era puts practitioners at the back foot;</a:t>
            </a:r>
            <a:endParaRPr lang="en-ZA" dirty="0"/>
          </a:p>
          <a:p>
            <a:pPr algn="just">
              <a:buClr>
                <a:srgbClr val="FF6600"/>
              </a:buClr>
            </a:pPr>
            <a:r>
              <a:rPr lang="en-US" dirty="0"/>
              <a:t>M</a:t>
            </a:r>
            <a:r>
              <a:rPr lang="en-US" dirty="0" smtClean="0"/>
              <a:t>ismanagement in the collection, management and distribution of royalties; </a:t>
            </a:r>
            <a:endParaRPr lang="en-US" dirty="0"/>
          </a:p>
          <a:p>
            <a:pPr algn="just">
              <a:buClr>
                <a:srgbClr val="FF6600"/>
              </a:buClr>
            </a:pPr>
            <a:r>
              <a:rPr lang="en-US" dirty="0"/>
              <a:t>Lack of reciprocity regarding payment of royalties from other jurisdictions;</a:t>
            </a:r>
          </a:p>
          <a:p>
            <a:pPr algn="just">
              <a:buClr>
                <a:srgbClr val="FF6600"/>
              </a:buClr>
            </a:pPr>
            <a:r>
              <a:rPr lang="en-US" dirty="0" smtClean="0"/>
              <a:t>Legal disputes </a:t>
            </a:r>
            <a:r>
              <a:rPr lang="en-US" dirty="0"/>
              <a:t>not resolved </a:t>
            </a:r>
            <a:r>
              <a:rPr lang="en-US" dirty="0" smtClean="0"/>
              <a:t>speedily;</a:t>
            </a:r>
            <a:endParaRPr lang="en-US" dirty="0"/>
          </a:p>
          <a:p>
            <a:pPr algn="just">
              <a:buClr>
                <a:srgbClr val="FF6600"/>
              </a:buClr>
            </a:pPr>
            <a:r>
              <a:rPr lang="en-ZA" dirty="0" smtClean="0">
                <a:solidFill>
                  <a:srgbClr val="FF0000"/>
                </a:solidFill>
                <a:latin typeface="Arial" charset="0"/>
              </a:rPr>
              <a:t>Due to the above, the 2001 Music Industry Task Team (MITT) &amp;  2010 Copyright Review Commission (CRC) </a:t>
            </a:r>
            <a:r>
              <a:rPr lang="en-ZA" dirty="0">
                <a:solidFill>
                  <a:srgbClr val="FF0000"/>
                </a:solidFill>
                <a:latin typeface="Arial" charset="0"/>
              </a:rPr>
              <a:t>recommended </a:t>
            </a:r>
            <a:r>
              <a:rPr lang="en-ZA" dirty="0" smtClean="0">
                <a:solidFill>
                  <a:srgbClr val="FF0000"/>
                </a:solidFill>
                <a:latin typeface="Arial" charset="0"/>
              </a:rPr>
              <a:t>that the Copyright Legislations be amended.</a:t>
            </a:r>
            <a:endParaRPr lang="en-US" dirty="0">
              <a:solidFill>
                <a:srgbClr val="FF0000"/>
              </a:solidFill>
            </a:endParaRPr>
          </a:p>
        </p:txBody>
      </p:sp>
      <p:sp>
        <p:nvSpPr>
          <p:cNvPr id="4" name="Slide Number Placeholder 3"/>
          <p:cNvSpPr>
            <a:spLocks noGrp="1"/>
          </p:cNvSpPr>
          <p:nvPr>
            <p:ph type="sldNum" sz="quarter" idx="4"/>
          </p:nvPr>
        </p:nvSpPr>
        <p:spPr/>
        <p:txBody>
          <a:bodyPr/>
          <a:lstStyle/>
          <a:p>
            <a:fld id="{BDABBE85-F6C8-4331-AE23-6629B7709635}" type="slidenum">
              <a:rPr lang="en-ZA"/>
              <a:t>5</a:t>
            </a:fld>
            <a:endParaRPr lang="en-ZA" dirty="0" smtClean="0"/>
          </a:p>
        </p:txBody>
      </p:sp>
    </p:spTree>
    <p:extLst>
      <p:ext uri="{BB962C8B-B14F-4D97-AF65-F5344CB8AC3E}">
        <p14:creationId xmlns:p14="http://schemas.microsoft.com/office/powerpoint/2010/main" val="269039534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16114" y="800366"/>
            <a:ext cx="8801240" cy="411996"/>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16114" y="1274886"/>
          <a:ext cx="8801240" cy="4186173"/>
        </p:xfrm>
        <a:graphic>
          <a:graphicData uri="http://schemas.openxmlformats.org/drawingml/2006/table">
            <a:tbl>
              <a:tblPr firstRow="1" bandRow="1">
                <a:tableStyleId>{22838BEF-8BB2-4498-84A7-C5851F593DF1}</a:tableStyleId>
              </a:tblPr>
              <a:tblGrid>
                <a:gridCol w="4264267">
                  <a:extLst>
                    <a:ext uri="{9D8B030D-6E8A-4147-A177-3AD203B41FA5}">
                      <a16:colId xmlns="" xmlns:a16="http://schemas.microsoft.com/office/drawing/2014/main" val="20000"/>
                    </a:ext>
                  </a:extLst>
                </a:gridCol>
                <a:gridCol w="4536973">
                  <a:extLst>
                    <a:ext uri="{9D8B030D-6E8A-4147-A177-3AD203B41FA5}">
                      <a16:colId xmlns="" xmlns:a16="http://schemas.microsoft.com/office/drawing/2014/main" val="20001"/>
                    </a:ext>
                  </a:extLst>
                </a:gridCol>
              </a:tblGrid>
              <a:tr h="635253">
                <a:tc>
                  <a:txBody>
                    <a:bodyPr/>
                    <a:lstStyle/>
                    <a:p>
                      <a:pPr algn="just"/>
                      <a:endParaRPr lang="en-ZA" sz="1600" dirty="0"/>
                    </a:p>
                  </a:txBody>
                  <a:tcPr marL="68580" marR="68580" marT="34290" marB="34290"/>
                </a:tc>
                <a:tc>
                  <a:txBody>
                    <a:bodyPr/>
                    <a:lstStyle/>
                    <a:p>
                      <a:r>
                        <a:rPr lang="en-ZA" sz="1600" dirty="0"/>
                        <a:t>What</a:t>
                      </a:r>
                      <a:r>
                        <a:rPr lang="en-ZA" sz="1600" baseline="0" dirty="0"/>
                        <a:t> the Bill provides</a:t>
                      </a:r>
                      <a:endParaRPr lang="en-ZA" sz="1600" dirty="0"/>
                    </a:p>
                    <a:p>
                      <a:endParaRPr lang="en-ZA" sz="1600" dirty="0"/>
                    </a:p>
                  </a:txBody>
                  <a:tcPr marL="68580" marR="68580" marT="34290" marB="34290"/>
                </a:tc>
                <a:extLst>
                  <a:ext uri="{0D108BD9-81ED-4DB2-BD59-A6C34878D82A}">
                    <a16:rowId xmlns="" xmlns:a16="http://schemas.microsoft.com/office/drawing/2014/main" val="10000"/>
                  </a:ext>
                </a:extLst>
              </a:tr>
              <a:tr h="1453516">
                <a:tc>
                  <a:txBody>
                    <a:bodyPr/>
                    <a:lstStyle/>
                    <a:p>
                      <a:pPr algn="l"/>
                      <a:r>
                        <a:rPr lang="en-US" sz="1600" i="0" baseline="0" dirty="0">
                          <a:latin typeface="+mn-lt"/>
                        </a:rPr>
                        <a:t>Copyright Management Information (CMI) </a:t>
                      </a:r>
                      <a:endParaRPr lang="en-ZA" sz="1600" i="0" baseline="0" dirty="0">
                        <a:latin typeface="+mn-lt"/>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chemeClr val="tx1"/>
                          </a:solidFill>
                          <a:effectLst/>
                          <a:uLnTx/>
                          <a:uFillTx/>
                          <a:latin typeface="+mn-lt"/>
                          <a:ea typeface="+mn-ea"/>
                          <a:cs typeface="+mn-cs"/>
                        </a:rPr>
                        <a:t>Clause 26 of the Bill proposes an amendment to section 23 of the Act by providing for an offence if a person tampers with information managing copyright or abuses copyright and technological protection measures.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rgbClr val="FF0000"/>
                          </a:solidFill>
                          <a:effectLst/>
                          <a:uLnTx/>
                          <a:uFillTx/>
                          <a:latin typeface="+mn-lt"/>
                          <a:ea typeface="+mn-ea"/>
                          <a:cs typeface="+mn-cs"/>
                        </a:rPr>
                        <a:t>Page </a:t>
                      </a:r>
                      <a:r>
                        <a:rPr kumimoji="0" lang="en-ZA" sz="1600" b="0" i="1" u="none" strike="noStrike" kern="1200" cap="none" spc="0" normalizeH="0" baseline="0" noProof="0" dirty="0">
                          <a:ln>
                            <a:noFill/>
                          </a:ln>
                          <a:solidFill>
                            <a:srgbClr val="FF0000"/>
                          </a:solidFill>
                          <a:effectLst/>
                          <a:uLnTx/>
                          <a:uFillTx/>
                          <a:latin typeface="+mn-lt"/>
                          <a:ea typeface="+mn-ea"/>
                          <a:cs typeface="+mn-cs"/>
                        </a:rPr>
                        <a:t>24 of the Bill.</a:t>
                      </a:r>
                      <a:endParaRPr kumimoji="0" lang="en-ZA" sz="16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1957402">
                <a:tc>
                  <a:txBody>
                    <a:bodyPr/>
                    <a:lstStyle/>
                    <a:p>
                      <a:r>
                        <a:rPr lang="en-US" sz="1600" i="0" kern="1200" baseline="0" dirty="0">
                          <a:solidFill>
                            <a:schemeClr val="dk1"/>
                          </a:solidFill>
                          <a:latin typeface="+mn-lt"/>
                          <a:ea typeface="+mn-ea"/>
                          <a:cs typeface="+mn-cs"/>
                        </a:rPr>
                        <a:t>Technological Protection Measure (TPM)</a:t>
                      </a:r>
                    </a:p>
                  </a:txBody>
                  <a:tcPr marL="68580" marR="68580" marT="34290" marB="34290"/>
                </a:tc>
                <a:tc>
                  <a:txBody>
                    <a:bodyPr/>
                    <a:lstStyle/>
                    <a:p>
                      <a:pPr algn="just"/>
                      <a:r>
                        <a:rPr lang="en-ZA" sz="1600" i="0" dirty="0"/>
                        <a:t>Clause 27 of the Bill proposes an amendment to section 27 of the Act by</a:t>
                      </a:r>
                      <a:r>
                        <a:rPr lang="en-ZA" sz="1600" i="0" baseline="0" dirty="0"/>
                        <a:t> </a:t>
                      </a:r>
                      <a:r>
                        <a:rPr lang="en-ZA" sz="1600" i="0" dirty="0"/>
                        <a:t>inserting a new subsection, which provides for an offence if a person</a:t>
                      </a:r>
                      <a:r>
                        <a:rPr lang="en-ZA" sz="1600" i="0" baseline="0" dirty="0"/>
                        <a:t> </a:t>
                      </a:r>
                      <a:r>
                        <a:rPr lang="en-ZA" sz="1600" i="0" dirty="0"/>
                        <a:t>unlawfully circumvents technological protection measures applied by the</a:t>
                      </a:r>
                      <a:r>
                        <a:rPr lang="en-ZA" sz="1600" i="0" baseline="0" dirty="0"/>
                        <a:t> </a:t>
                      </a:r>
                      <a:r>
                        <a:rPr lang="en-ZA" sz="1600" i="0" dirty="0"/>
                        <a:t>author or copyright owner. It also provides for penalties where the convicted</a:t>
                      </a:r>
                      <a:r>
                        <a:rPr lang="en-ZA" sz="1600" i="0" baseline="0" dirty="0"/>
                        <a:t> </a:t>
                      </a:r>
                      <a:r>
                        <a:rPr lang="en-ZA" sz="1600" i="0" dirty="0"/>
                        <a:t>person is not a natural person.</a:t>
                      </a:r>
                    </a:p>
                    <a:p>
                      <a:pPr algn="l"/>
                      <a:r>
                        <a:rPr lang="en-ZA" sz="1600" i="1" dirty="0">
                          <a:solidFill>
                            <a:srgbClr val="FF0000"/>
                          </a:solidFill>
                        </a:rPr>
                        <a:t>Pages</a:t>
                      </a:r>
                      <a:r>
                        <a:rPr lang="en-ZA" sz="1600" i="1" baseline="0" dirty="0">
                          <a:solidFill>
                            <a:srgbClr val="FF0000"/>
                          </a:solidFill>
                        </a:rPr>
                        <a:t> 24-25</a:t>
                      </a:r>
                      <a:r>
                        <a:rPr lang="en-ZA" sz="1600" i="1" dirty="0">
                          <a:solidFill>
                            <a:srgbClr val="FF0000"/>
                          </a:solidFill>
                        </a:rPr>
                        <a:t> of the Bill.</a:t>
                      </a: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8DEBE344-5615-46EB-8760-ACA04BDA4AA6}" type="slidenum">
              <a:rPr lang="en-US" sz="1050" b="0" smtClean="0">
                <a:solidFill>
                  <a:srgbClr val="000000"/>
                </a:solidFill>
              </a:rPr>
              <a:t>50</a:t>
            </a:fld>
            <a:endParaRPr lang="en-US" sz="1050" b="0" dirty="0">
              <a:solidFill>
                <a:srgbClr val="000000"/>
              </a:solidFill>
            </a:endParaRPr>
          </a:p>
        </p:txBody>
      </p:sp>
    </p:spTree>
    <p:extLst>
      <p:ext uri="{BB962C8B-B14F-4D97-AF65-F5344CB8AC3E}">
        <p14:creationId xmlns:p14="http://schemas.microsoft.com/office/powerpoint/2010/main" val="36967701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18832" y="800367"/>
            <a:ext cx="8651631" cy="419811"/>
          </a:xfrm>
          <a:solidFill>
            <a:schemeClr val="accent6">
              <a:lumMod val="75000"/>
            </a:schemeClr>
          </a:solidFill>
        </p:spPr>
        <p:txBody>
          <a:bodyPr>
            <a:noAutofit/>
          </a:bodyPr>
          <a:lstStyle/>
          <a:p>
            <a:r>
              <a:rPr lang="en-ZA" sz="24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218832" y="1220178"/>
          <a:ext cx="8651631" cy="4658353"/>
        </p:xfrm>
        <a:graphic>
          <a:graphicData uri="http://schemas.openxmlformats.org/drawingml/2006/table">
            <a:tbl>
              <a:tblPr firstRow="1" bandRow="1">
                <a:tableStyleId>{22838BEF-8BB2-4498-84A7-C5851F593DF1}</a:tableStyleId>
              </a:tblPr>
              <a:tblGrid>
                <a:gridCol w="4191781">
                  <a:extLst>
                    <a:ext uri="{9D8B030D-6E8A-4147-A177-3AD203B41FA5}">
                      <a16:colId xmlns="" xmlns:a16="http://schemas.microsoft.com/office/drawing/2014/main" val="20000"/>
                    </a:ext>
                  </a:extLst>
                </a:gridCol>
                <a:gridCol w="4459850">
                  <a:extLst>
                    <a:ext uri="{9D8B030D-6E8A-4147-A177-3AD203B41FA5}">
                      <a16:colId xmlns="" xmlns:a16="http://schemas.microsoft.com/office/drawing/2014/main" val="20001"/>
                    </a:ext>
                  </a:extLst>
                </a:gridCol>
              </a:tblGrid>
              <a:tr h="619753">
                <a:tc>
                  <a:txBody>
                    <a:bodyPr/>
                    <a:lstStyle/>
                    <a:p>
                      <a:pPr algn="just"/>
                      <a:endParaRPr lang="en-ZA" sz="1600" dirty="0"/>
                    </a:p>
                  </a:txBody>
                  <a:tcPr marL="68580" marR="68580" marT="34290" marB="34290"/>
                </a:tc>
                <a:tc>
                  <a:txBody>
                    <a:bodyPr/>
                    <a:lstStyle/>
                    <a:p>
                      <a:r>
                        <a:rPr lang="en-ZA" sz="1600" dirty="0"/>
                        <a:t>What</a:t>
                      </a:r>
                      <a:r>
                        <a:rPr lang="en-ZA" sz="1600" baseline="0" dirty="0"/>
                        <a:t> the Bill provides</a:t>
                      </a:r>
                      <a:endParaRPr lang="en-ZA" sz="1600" dirty="0"/>
                    </a:p>
                    <a:p>
                      <a:endParaRPr lang="en-ZA" sz="1600" dirty="0"/>
                    </a:p>
                  </a:txBody>
                  <a:tcPr marL="68580" marR="68580" marT="34290" marB="34290"/>
                </a:tc>
                <a:extLst>
                  <a:ext uri="{0D108BD9-81ED-4DB2-BD59-A6C34878D82A}">
                    <a16:rowId xmlns="" xmlns:a16="http://schemas.microsoft.com/office/drawing/2014/main" val="10000"/>
                  </a:ext>
                </a:extLst>
              </a:tr>
              <a:tr h="1712165">
                <a:tc>
                  <a:txBody>
                    <a:bodyPr/>
                    <a:lstStyle/>
                    <a:p>
                      <a:pPr algn="l"/>
                      <a:r>
                        <a:rPr lang="en-US" sz="1600" i="0" baseline="0" dirty="0">
                          <a:latin typeface="+mn-lt"/>
                        </a:rPr>
                        <a:t>Circumvention of TPM</a:t>
                      </a:r>
                      <a:endParaRPr lang="en-ZA" sz="1600" i="0" baseline="0" dirty="0">
                        <a:latin typeface="+mn-lt"/>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0" u="none" strike="noStrike" kern="1200" cap="none" spc="0" normalizeH="0" baseline="0" noProof="0" dirty="0">
                          <a:ln>
                            <a:noFill/>
                          </a:ln>
                          <a:solidFill>
                            <a:schemeClr val="tx1"/>
                          </a:solidFill>
                          <a:effectLst/>
                          <a:uLnTx/>
                          <a:uFillTx/>
                          <a:latin typeface="+mn-lt"/>
                          <a:ea typeface="+mn-ea"/>
                          <a:cs typeface="+mn-cs"/>
                        </a:rPr>
                        <a:t>Clause 28 of the Bill proposes amendments to section 28 of the Act, which provides for the copying of a work to constitute an infringement of copyright, if such copying would have constituted infringement in the country in which the work was made.</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600" b="0" i="1" u="none" strike="noStrike" kern="1200" cap="none" spc="0" normalizeH="0" baseline="0" noProof="0" dirty="0">
                          <a:ln>
                            <a:noFill/>
                          </a:ln>
                          <a:solidFill>
                            <a:srgbClr val="FF0000"/>
                          </a:solidFill>
                          <a:effectLst/>
                          <a:uLnTx/>
                          <a:uFillTx/>
                          <a:latin typeface="+mn-lt"/>
                          <a:ea typeface="+mn-ea"/>
                          <a:cs typeface="+mn-cs"/>
                        </a:rPr>
                        <a:t>Pages 25-26 of the Bill.</a:t>
                      </a:r>
                      <a:endParaRPr kumimoji="0" lang="en-ZA" sz="16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2174345">
                <a:tc>
                  <a:txBody>
                    <a:bodyPr/>
                    <a:lstStyle/>
                    <a:p>
                      <a:r>
                        <a:rPr lang="en-US" sz="1600" i="0" kern="1200" baseline="0" dirty="0">
                          <a:solidFill>
                            <a:schemeClr val="dk1"/>
                          </a:solidFill>
                          <a:latin typeface="+mn-lt"/>
                          <a:ea typeface="+mn-ea"/>
                          <a:cs typeface="+mn-cs"/>
                        </a:rPr>
                        <a:t>Prohibited conducted in terms of CMI and TPM</a:t>
                      </a:r>
                    </a:p>
                  </a:txBody>
                  <a:tcPr marL="68580" marR="68580" marT="34290" marB="34290"/>
                </a:tc>
                <a:tc>
                  <a:txBody>
                    <a:bodyPr/>
                    <a:lstStyle/>
                    <a:p>
                      <a:pPr algn="just"/>
                      <a:r>
                        <a:rPr lang="en-ZA" sz="1600" i="0" dirty="0"/>
                        <a:t>Clause 29 of the Bill proposes the insertion of sections 28O, 28P, 28Q, 28R,</a:t>
                      </a:r>
                      <a:r>
                        <a:rPr lang="en-ZA" sz="1600" i="0" baseline="0" dirty="0"/>
                        <a:t> </a:t>
                      </a:r>
                      <a:r>
                        <a:rPr lang="en-ZA" sz="1600" i="0" dirty="0"/>
                        <a:t>and 28S in the Act providing for prohibited conduct in respect of</a:t>
                      </a:r>
                    </a:p>
                    <a:p>
                      <a:pPr algn="just"/>
                      <a:r>
                        <a:rPr lang="en-ZA" sz="1600" i="0" dirty="0"/>
                        <a:t>technological protection measures and of copyright management information;</a:t>
                      </a:r>
                      <a:r>
                        <a:rPr lang="en-ZA" sz="1600" i="0" baseline="0" dirty="0"/>
                        <a:t> </a:t>
                      </a:r>
                      <a:r>
                        <a:rPr lang="en-ZA" sz="1600" i="0" dirty="0"/>
                        <a:t>exceptions in respect of technological protection measures and</a:t>
                      </a:r>
                    </a:p>
                    <a:p>
                      <a:pPr algn="just"/>
                      <a:r>
                        <a:rPr lang="en-ZA" sz="1600" i="0" dirty="0"/>
                        <a:t>copyright management information; and enforcement by the Commission.</a:t>
                      </a:r>
                    </a:p>
                    <a:p>
                      <a:pPr algn="just"/>
                      <a:r>
                        <a:rPr lang="en-ZA" sz="1600" i="1" dirty="0">
                          <a:solidFill>
                            <a:srgbClr val="FF0000"/>
                          </a:solidFill>
                        </a:rPr>
                        <a:t>Pages</a:t>
                      </a:r>
                      <a:r>
                        <a:rPr lang="en-ZA" sz="1600" i="1" baseline="0" dirty="0">
                          <a:solidFill>
                            <a:srgbClr val="FF0000"/>
                          </a:solidFill>
                        </a:rPr>
                        <a:t> 26-27</a:t>
                      </a:r>
                      <a:r>
                        <a:rPr lang="en-ZA" sz="1600" i="1" dirty="0">
                          <a:solidFill>
                            <a:srgbClr val="FF0000"/>
                          </a:solidFill>
                        </a:rPr>
                        <a:t> of the Bill.</a:t>
                      </a: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44A27ABB-2399-467F-BA69-9B01ED9463FF}" type="slidenum">
              <a:rPr lang="en-US" sz="1050" b="0" smtClean="0">
                <a:solidFill>
                  <a:srgbClr val="000000"/>
                </a:solidFill>
              </a:rPr>
              <a:t>51</a:t>
            </a:fld>
            <a:endParaRPr lang="en-US" sz="1050" b="0" dirty="0">
              <a:solidFill>
                <a:srgbClr val="000000"/>
              </a:solidFill>
            </a:endParaRPr>
          </a:p>
        </p:txBody>
      </p:sp>
    </p:spTree>
    <p:extLst>
      <p:ext uri="{BB962C8B-B14F-4D97-AF65-F5344CB8AC3E}">
        <p14:creationId xmlns:p14="http://schemas.microsoft.com/office/powerpoint/2010/main" val="19164730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11016" y="800366"/>
            <a:ext cx="8643815" cy="429164"/>
          </a:xfrm>
          <a:solidFill>
            <a:schemeClr val="accent6">
              <a:lumMod val="75000"/>
            </a:schemeClr>
          </a:solidFill>
        </p:spPr>
        <p:txBody>
          <a:bodyPr>
            <a:normAutofit/>
          </a:bodyPr>
          <a:lstStyle/>
          <a:p>
            <a:r>
              <a:rPr lang="en-ZA" sz="20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211016" y="1229530"/>
          <a:ext cx="8643815" cy="4869180"/>
        </p:xfrm>
        <a:graphic>
          <a:graphicData uri="http://schemas.openxmlformats.org/drawingml/2006/table">
            <a:tbl>
              <a:tblPr firstRow="1" bandRow="1">
                <a:tableStyleId>{22838BEF-8BB2-4498-84A7-C5851F593DF1}</a:tableStyleId>
              </a:tblPr>
              <a:tblGrid>
                <a:gridCol w="3712308">
                  <a:extLst>
                    <a:ext uri="{9D8B030D-6E8A-4147-A177-3AD203B41FA5}">
                      <a16:colId xmlns="" xmlns:a16="http://schemas.microsoft.com/office/drawing/2014/main" val="20000"/>
                    </a:ext>
                  </a:extLst>
                </a:gridCol>
                <a:gridCol w="4931507">
                  <a:extLst>
                    <a:ext uri="{9D8B030D-6E8A-4147-A177-3AD203B41FA5}">
                      <a16:colId xmlns="" xmlns:a16="http://schemas.microsoft.com/office/drawing/2014/main" val="20001"/>
                    </a:ext>
                  </a:extLst>
                </a:gridCol>
              </a:tblGrid>
              <a:tr h="471943">
                <a:tc>
                  <a:txBody>
                    <a:bodyPr/>
                    <a:lstStyle/>
                    <a:p>
                      <a:pPr algn="just"/>
                      <a:endParaRPr lang="en-ZA" sz="1800" dirty="0"/>
                    </a:p>
                  </a:txBody>
                  <a:tcPr marL="68580" marR="68580" marT="34290" marB="34290"/>
                </a:tc>
                <a:tc>
                  <a:txBody>
                    <a:bodyPr/>
                    <a:lstStyle/>
                    <a:p>
                      <a:r>
                        <a:rPr lang="en-ZA" sz="1800" dirty="0"/>
                        <a:t>What</a:t>
                      </a:r>
                      <a:r>
                        <a:rPr lang="en-ZA" sz="1800" baseline="0" dirty="0"/>
                        <a:t> the Bill provides</a:t>
                      </a:r>
                      <a:endParaRPr lang="en-ZA" sz="1800" dirty="0"/>
                    </a:p>
                    <a:p>
                      <a:endParaRPr lang="en-ZA" sz="1800" dirty="0"/>
                    </a:p>
                  </a:txBody>
                  <a:tcPr marL="68580" marR="68580" marT="34290" marB="34290"/>
                </a:tc>
                <a:extLst>
                  <a:ext uri="{0D108BD9-81ED-4DB2-BD59-A6C34878D82A}">
                    <a16:rowId xmlns="" xmlns:a16="http://schemas.microsoft.com/office/drawing/2014/main" val="10000"/>
                  </a:ext>
                </a:extLst>
              </a:tr>
              <a:tr h="1954585">
                <a:tc>
                  <a:txBody>
                    <a:bodyPr/>
                    <a:lstStyle/>
                    <a:p>
                      <a:pPr algn="l"/>
                      <a:r>
                        <a:rPr lang="en-US" sz="1800" i="0" baseline="0" dirty="0">
                          <a:latin typeface="+mn-lt"/>
                        </a:rPr>
                        <a:t>Copyright Tribunal</a:t>
                      </a:r>
                      <a:endParaRPr lang="en-ZA" sz="1800" i="0" baseline="0" dirty="0">
                        <a:latin typeface="+mn-lt"/>
                      </a:endParaRPr>
                    </a:p>
                  </a:txBody>
                  <a:tcPr marL="68580" marR="68580" marT="34290" marB="34290"/>
                </a:tc>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ZA" sz="1800" b="0" i="0" u="none" strike="noStrike" kern="1200" cap="none" spc="0" normalizeH="0" baseline="0" noProof="0" dirty="0">
                          <a:ln>
                            <a:noFill/>
                          </a:ln>
                          <a:solidFill>
                            <a:schemeClr val="tx1"/>
                          </a:solidFill>
                          <a:effectLst/>
                          <a:uLnTx/>
                          <a:uFillTx/>
                          <a:latin typeface="+mn-lt"/>
                          <a:ea typeface="+mn-ea"/>
                          <a:cs typeface="+mn-cs"/>
                        </a:rPr>
                        <a:t>Clauses 30 and 31 of the Bill amends section 29 and propose the insertion of sections 29A to 29H into the Act, which provide for, amongst others, the strengthening of the Copyright Tribunal; its functions; appointment of its members; term of office; removal and suspensions; and procedural matters on the conduct of hearings of the Tribunal. </a:t>
                      </a:r>
                      <a:r>
                        <a:rPr kumimoji="0" lang="en-ZA" sz="1800" b="0" i="1" u="none" strike="noStrike" kern="1200" cap="none" spc="0" normalizeH="0" baseline="0" noProof="0" dirty="0">
                          <a:ln>
                            <a:noFill/>
                          </a:ln>
                          <a:solidFill>
                            <a:srgbClr val="FF0000"/>
                          </a:solidFill>
                          <a:effectLst/>
                          <a:uLnTx/>
                          <a:uFillTx/>
                          <a:latin typeface="+mn-lt"/>
                          <a:ea typeface="+mn-ea"/>
                          <a:cs typeface="+mn-cs"/>
                        </a:rPr>
                        <a:t>Pages 27-28 of the Bill.</a:t>
                      </a:r>
                      <a:endParaRPr kumimoji="0" lang="en-ZA" sz="1800" b="0" i="1"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tc>
                <a:extLst>
                  <a:ext uri="{0D108BD9-81ED-4DB2-BD59-A6C34878D82A}">
                    <a16:rowId xmlns="" xmlns:a16="http://schemas.microsoft.com/office/drawing/2014/main" val="10001"/>
                  </a:ext>
                </a:extLst>
              </a:tr>
              <a:tr h="1870063">
                <a:tc>
                  <a:txBody>
                    <a:bodyPr/>
                    <a:lstStyle/>
                    <a:p>
                      <a:r>
                        <a:rPr lang="en-US" sz="1800" i="0" kern="1200" baseline="0" dirty="0">
                          <a:solidFill>
                            <a:schemeClr val="dk1"/>
                          </a:solidFill>
                          <a:latin typeface="+mn-lt"/>
                          <a:ea typeface="+mn-ea"/>
                          <a:cs typeface="+mn-cs"/>
                        </a:rPr>
                        <a:t>Regulations</a:t>
                      </a:r>
                    </a:p>
                  </a:txBody>
                  <a:tcPr marL="68580" marR="68580" marT="34290" marB="34290"/>
                </a:tc>
                <a:tc>
                  <a:txBody>
                    <a:bodyPr/>
                    <a:lstStyle/>
                    <a:p>
                      <a:pPr algn="just"/>
                      <a:r>
                        <a:rPr lang="en-ZA" sz="1800" i="0" dirty="0"/>
                        <a:t>Clause</a:t>
                      </a:r>
                      <a:r>
                        <a:rPr lang="en-ZA" sz="1800" i="0" baseline="0" dirty="0"/>
                        <a:t> </a:t>
                      </a:r>
                      <a:r>
                        <a:rPr lang="en-ZA" sz="1800" i="0" dirty="0"/>
                        <a:t>33 of the Bill proposes an amendment to section 39 of the Act by</a:t>
                      </a:r>
                      <a:r>
                        <a:rPr lang="en-ZA" sz="1800" i="0" baseline="0" dirty="0"/>
                        <a:t> </a:t>
                      </a:r>
                      <a:r>
                        <a:rPr lang="en-ZA" sz="1800" i="0" dirty="0"/>
                        <a:t>providing for ministerial powers to prescribe regulations relating amongst</a:t>
                      </a:r>
                      <a:r>
                        <a:rPr lang="en-ZA" sz="1800" i="0" baseline="0" dirty="0"/>
                        <a:t> </a:t>
                      </a:r>
                      <a:r>
                        <a:rPr lang="en-ZA" sz="1800" i="0" dirty="0"/>
                        <a:t>others to the procedure for the conduct of Tribunal hearings and relating to</a:t>
                      </a:r>
                      <a:r>
                        <a:rPr lang="en-ZA" sz="1800" i="0" baseline="0" dirty="0"/>
                        <a:t> </a:t>
                      </a:r>
                      <a:r>
                        <a:rPr lang="en-ZA" sz="1800" i="0" dirty="0"/>
                        <a:t>Collecting Societies, as well as prescribing</a:t>
                      </a:r>
                      <a:r>
                        <a:rPr lang="en-ZA" sz="1800" i="0" baseline="0" dirty="0"/>
                        <a:t> </a:t>
                      </a:r>
                      <a:r>
                        <a:rPr lang="en-ZA" sz="1800" i="0" dirty="0"/>
                        <a:t>minimum standards for contracts.</a:t>
                      </a:r>
                    </a:p>
                    <a:p>
                      <a:pPr algn="just"/>
                      <a:r>
                        <a:rPr lang="en-ZA" sz="1800" i="1" dirty="0">
                          <a:solidFill>
                            <a:srgbClr val="FF0000"/>
                          </a:solidFill>
                        </a:rPr>
                        <a:t>Pages</a:t>
                      </a:r>
                      <a:r>
                        <a:rPr lang="en-ZA" sz="1800" i="1" baseline="0" dirty="0">
                          <a:solidFill>
                            <a:srgbClr val="FF0000"/>
                          </a:solidFill>
                        </a:rPr>
                        <a:t> 30</a:t>
                      </a:r>
                      <a:r>
                        <a:rPr lang="en-ZA" sz="1800" i="1" dirty="0">
                          <a:solidFill>
                            <a:srgbClr val="FF0000"/>
                          </a:solidFill>
                        </a:rPr>
                        <a:t> of the Bill.</a:t>
                      </a: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88224" y="6098710"/>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851CF116-340D-4DBF-86B8-9ECCA55128D2}" type="slidenum">
              <a:rPr lang="en-US" sz="1050" b="0" smtClean="0">
                <a:solidFill>
                  <a:srgbClr val="000000"/>
                </a:solidFill>
              </a:rPr>
              <a:t>52</a:t>
            </a:fld>
            <a:endParaRPr lang="en-US" sz="1050" b="0" dirty="0">
              <a:solidFill>
                <a:srgbClr val="000000"/>
              </a:solidFill>
            </a:endParaRPr>
          </a:p>
        </p:txBody>
      </p:sp>
    </p:spTree>
    <p:extLst>
      <p:ext uri="{BB962C8B-B14F-4D97-AF65-F5344CB8AC3E}">
        <p14:creationId xmlns:p14="http://schemas.microsoft.com/office/powerpoint/2010/main" val="59477645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132856"/>
            <a:ext cx="8229600" cy="1944216"/>
          </a:xfrm>
        </p:spPr>
        <p:txBody>
          <a:bodyPr>
            <a:normAutofit/>
          </a:bodyPr>
          <a:lstStyle/>
          <a:p>
            <a:pPr algn="ctr"/>
            <a:r>
              <a:rPr lang="en-US" sz="2400" dirty="0" smtClean="0"/>
              <a:t/>
            </a:r>
            <a:br>
              <a:rPr lang="en-US" sz="2400" dirty="0" smtClean="0"/>
            </a:br>
            <a:r>
              <a:rPr lang="en-US" sz="2400" dirty="0" smtClean="0"/>
              <a:t>PERFORMERS PROTECTION AMENDMENT BILL </a:t>
            </a:r>
            <a:endParaRPr lang="en-US" sz="2400" dirty="0"/>
          </a:p>
        </p:txBody>
      </p:sp>
      <p:sp>
        <p:nvSpPr>
          <p:cNvPr id="3" name="Slide Number Placeholder 2"/>
          <p:cNvSpPr>
            <a:spLocks noGrp="1"/>
          </p:cNvSpPr>
          <p:nvPr>
            <p:ph type="sldNum" sz="quarter" idx="4"/>
          </p:nvPr>
        </p:nvSpPr>
        <p:spPr/>
        <p:txBody>
          <a:bodyPr/>
          <a:lstStyle/>
          <a:p>
            <a:fld id="{BD1F8665-6142-4D1C-971E-386EC0BCF8CF}" type="slidenum">
              <a:rPr lang="en-ZA" smtClean="0"/>
              <a:t>53</a:t>
            </a:fld>
            <a:endParaRPr lang="en-ZA" dirty="0" smtClean="0"/>
          </a:p>
        </p:txBody>
      </p:sp>
    </p:spTree>
    <p:extLst>
      <p:ext uri="{BB962C8B-B14F-4D97-AF65-F5344CB8AC3E}">
        <p14:creationId xmlns:p14="http://schemas.microsoft.com/office/powerpoint/2010/main" val="38814675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p:nvPr>
        </p:nvSpPr>
        <p:spPr>
          <a:xfrm>
            <a:off x="457200" y="908720"/>
            <a:ext cx="8229600" cy="720080"/>
          </a:xfrm>
          <a:solidFill>
            <a:schemeClr val="accent6">
              <a:lumMod val="75000"/>
            </a:schemeClr>
          </a:solidFill>
        </p:spPr>
        <p:txBody>
          <a:bodyPr>
            <a:normAutofit fontScale="90000"/>
          </a:bodyPr>
          <a:lstStyle/>
          <a:p>
            <a:pPr eaLnBrk="1" hangingPunct="1"/>
            <a:r>
              <a:rPr lang="en-US" sz="2100" dirty="0">
                <a:solidFill>
                  <a:schemeClr val="bg1"/>
                </a:solidFill>
                <a:latin typeface="Arial" charset="0"/>
              </a:rPr>
              <a:t/>
            </a:r>
            <a:br>
              <a:rPr lang="en-US" sz="2100" dirty="0">
                <a:solidFill>
                  <a:schemeClr val="bg1"/>
                </a:solidFill>
                <a:latin typeface="Arial" charset="0"/>
              </a:rPr>
            </a:br>
            <a:r>
              <a:rPr lang="en-US" sz="2700" dirty="0">
                <a:solidFill>
                  <a:schemeClr val="bg1"/>
                </a:solidFill>
                <a:latin typeface="Arial" charset="0"/>
              </a:rPr>
              <a:t>Background</a:t>
            </a:r>
          </a:p>
        </p:txBody>
      </p:sp>
      <p:sp>
        <p:nvSpPr>
          <p:cNvPr id="24580" name="Rectangle 3"/>
          <p:cNvSpPr>
            <a:spLocks noGrp="1" noChangeArrowheads="1"/>
          </p:cNvSpPr>
          <p:nvPr>
            <p:ph idx="1"/>
          </p:nvPr>
        </p:nvSpPr>
        <p:spPr>
          <a:xfrm>
            <a:off x="457200" y="1384301"/>
            <a:ext cx="8229600" cy="4292337"/>
          </a:xfrm>
        </p:spPr>
        <p:txBody>
          <a:bodyPr>
            <a:normAutofit/>
          </a:bodyPr>
          <a:lstStyle/>
          <a:p>
            <a:pPr marL="0" indent="0" algn="just">
              <a:buClr>
                <a:srgbClr val="FF6600"/>
              </a:buClr>
              <a:buNone/>
            </a:pPr>
            <a:endParaRPr lang="en-ZA" sz="1350" dirty="0">
              <a:latin typeface="Arial" charset="0"/>
            </a:endParaRPr>
          </a:p>
          <a:p>
            <a:pPr algn="just">
              <a:lnSpc>
                <a:spcPct val="90000"/>
              </a:lnSpc>
              <a:buFont typeface="Arial"/>
              <a:buChar char="•"/>
            </a:pPr>
            <a:r>
              <a:rPr lang="en-US" sz="2400" dirty="0">
                <a:latin typeface="Arial" charset="0"/>
              </a:rPr>
              <a:t>Performers’ Protection is a related right of Copyright that caters specifically for the protection of the rights of </a:t>
            </a:r>
            <a:r>
              <a:rPr lang="en-US" sz="2400" dirty="0" smtClean="0">
                <a:latin typeface="Arial" charset="0"/>
              </a:rPr>
              <a:t>performers;</a:t>
            </a:r>
            <a:endParaRPr lang="en-ZA" sz="2400" dirty="0">
              <a:latin typeface="Arial" charset="0"/>
            </a:endParaRPr>
          </a:p>
          <a:p>
            <a:pPr algn="just">
              <a:lnSpc>
                <a:spcPct val="90000"/>
              </a:lnSpc>
              <a:buFont typeface="Arial"/>
              <a:buChar char="•"/>
            </a:pPr>
            <a:r>
              <a:rPr lang="en-ZA" sz="2400" dirty="0" smtClean="0">
                <a:latin typeface="Arial" charset="0"/>
              </a:rPr>
              <a:t>In </a:t>
            </a:r>
            <a:r>
              <a:rPr lang="en-ZA" sz="2400" dirty="0">
                <a:latin typeface="Arial" charset="0"/>
              </a:rPr>
              <a:t>2015 the CAB (The PPAB was still combined with the CAB) was published for public consultation purposes and 122 written submissions were received. The CAB and PPAB were separated into two (2) different Bills based on comments </a:t>
            </a:r>
            <a:r>
              <a:rPr lang="en-ZA" sz="2400" dirty="0" smtClean="0">
                <a:latin typeface="Arial" charset="0"/>
              </a:rPr>
              <a:t>received;</a:t>
            </a:r>
            <a:endParaRPr lang="en-ZA" sz="2400" dirty="0">
              <a:latin typeface="Arial" charset="0"/>
            </a:endParaRPr>
          </a:p>
          <a:p>
            <a:pPr algn="just">
              <a:lnSpc>
                <a:spcPct val="90000"/>
              </a:lnSpc>
              <a:buFont typeface="Arial"/>
              <a:buChar char="•"/>
            </a:pPr>
            <a:r>
              <a:rPr lang="en-ZA" sz="2400" dirty="0">
                <a:latin typeface="Arial" charset="0"/>
              </a:rPr>
              <a:t>Cabinet approved the PPAB for introduction into Parliament on 08 June 2016.</a:t>
            </a:r>
            <a:endParaRPr lang="en-US" sz="2400" dirty="0">
              <a:latin typeface="Arial" charset="0"/>
            </a:endParaRPr>
          </a:p>
          <a:p>
            <a:pPr marL="0" indent="0" algn="just">
              <a:buClr>
                <a:srgbClr val="FF6600"/>
              </a:buClr>
              <a:buNone/>
            </a:pPr>
            <a:endParaRPr lang="en-ZA" sz="2400" dirty="0">
              <a:latin typeface="Arial" charset="0"/>
            </a:endParaRPr>
          </a:p>
          <a:p>
            <a:pPr marL="0" indent="0" algn="just">
              <a:buClr>
                <a:srgbClr val="FF6600"/>
              </a:buClr>
              <a:buNone/>
            </a:pPr>
            <a:endParaRPr lang="en-ZA" sz="1350" dirty="0">
              <a:latin typeface="Arial" charset="0"/>
            </a:endParaRPr>
          </a:p>
          <a:p>
            <a:pPr algn="just">
              <a:lnSpc>
                <a:spcPct val="90000"/>
              </a:lnSpc>
              <a:buClr>
                <a:srgbClr val="FF6600"/>
              </a:buClr>
              <a:buFont typeface="Arial"/>
              <a:buChar char="•"/>
            </a:pPr>
            <a:endParaRPr lang="en-ZA" sz="1350" dirty="0">
              <a:latin typeface="Arial" charset="0"/>
            </a:endParaRPr>
          </a:p>
        </p:txBody>
      </p:sp>
      <p:sp>
        <p:nvSpPr>
          <p:cNvPr id="24578" name="Slide Number Placeholder 5"/>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67789E1D-A4F6-42F3-9208-3282DE08334C}" type="slidenum">
              <a:rPr lang="en-US" sz="1050" b="0" smtClean="0">
                <a:solidFill>
                  <a:srgbClr val="000000"/>
                </a:solidFill>
              </a:rPr>
              <a:t>54</a:t>
            </a:fld>
            <a:endParaRPr lang="en-US" sz="1050" b="0" dirty="0">
              <a:solidFill>
                <a:srgbClr val="000000"/>
              </a:solidFill>
            </a:endParaRPr>
          </a:p>
        </p:txBody>
      </p:sp>
    </p:spTree>
    <p:extLst>
      <p:ext uri="{BB962C8B-B14F-4D97-AF65-F5344CB8AC3E}">
        <p14:creationId xmlns:p14="http://schemas.microsoft.com/office/powerpoint/2010/main" val="439080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86604" y="800367"/>
            <a:ext cx="8587373" cy="576119"/>
          </a:xfrm>
          <a:solidFill>
            <a:schemeClr val="accent6">
              <a:lumMod val="75000"/>
            </a:schemeClr>
          </a:solidFill>
        </p:spPr>
        <p:txBody>
          <a:bodyPr>
            <a:normAutofit/>
          </a:bodyPr>
          <a:lstStyle/>
          <a:p>
            <a:r>
              <a:rPr lang="en-ZA" sz="2000" dirty="0">
                <a:solidFill>
                  <a:schemeClr val="bg1"/>
                </a:solidFill>
                <a:latin typeface="Arial" charset="0"/>
              </a:rPr>
              <a:t>Objectives of the PPAB</a:t>
            </a:r>
          </a:p>
        </p:txBody>
      </p:sp>
      <p:sp>
        <p:nvSpPr>
          <p:cNvPr id="13315" name="Content Placeholder 2"/>
          <p:cNvSpPr>
            <a:spLocks noGrp="1"/>
          </p:cNvSpPr>
          <p:nvPr>
            <p:ph idx="1"/>
          </p:nvPr>
        </p:nvSpPr>
        <p:spPr>
          <a:xfrm>
            <a:off x="70339" y="1298331"/>
            <a:ext cx="8972061" cy="4561090"/>
          </a:xfrm>
        </p:spPr>
        <p:txBody>
          <a:bodyPr>
            <a:normAutofit fontScale="92500"/>
          </a:bodyPr>
          <a:lstStyle/>
          <a:p>
            <a:pPr marL="0" indent="0" algn="just">
              <a:buClr>
                <a:srgbClr val="FF6600"/>
              </a:buClr>
              <a:buNone/>
            </a:pPr>
            <a:endParaRPr lang="en-US" sz="1350" dirty="0">
              <a:latin typeface="Arial" charset="0"/>
            </a:endParaRPr>
          </a:p>
          <a:p>
            <a:pPr algn="just">
              <a:buClr>
                <a:schemeClr val="tx1"/>
              </a:buClr>
              <a:buFont typeface="Arial" panose="020B0604020202020204" pitchFamily="34" charset="0"/>
              <a:buChar char="•"/>
            </a:pPr>
            <a:r>
              <a:rPr lang="en-ZA" sz="2000" dirty="0">
                <a:latin typeface="Arial" charset="0"/>
              </a:rPr>
              <a:t>To address the challenges facing the creative industry from non-payment of royalties; lack of formalisation of the creative industry which exposes it to abuse; piracy; and rights of performers by making provision for:</a:t>
            </a:r>
          </a:p>
          <a:p>
            <a:pPr algn="just">
              <a:buClr>
                <a:schemeClr val="tx1"/>
              </a:buClr>
              <a:buFont typeface="Arial" panose="020B0604020202020204" pitchFamily="34" charset="0"/>
              <a:buChar char="•"/>
            </a:pPr>
            <a:endParaRPr lang="en-ZA" sz="800" dirty="0">
              <a:latin typeface="Arial" charset="0"/>
            </a:endParaRPr>
          </a:p>
          <a:p>
            <a:pPr lvl="1" algn="just">
              <a:buClr>
                <a:schemeClr val="tx1"/>
              </a:buClr>
              <a:buFont typeface="Arial" panose="020B0604020202020204" pitchFamily="34" charset="0"/>
              <a:buChar char="•"/>
            </a:pPr>
            <a:r>
              <a:rPr lang="en-ZA" sz="1800" dirty="0" smtClean="0">
                <a:latin typeface="Arial" charset="0"/>
              </a:rPr>
              <a:t>Largely informed by the Beijing Treaty on the Protection of Audiovisual Performances; </a:t>
            </a:r>
          </a:p>
          <a:p>
            <a:pPr lvl="1" algn="just">
              <a:buClr>
                <a:schemeClr val="tx1"/>
              </a:buClr>
              <a:buFont typeface="Arial" panose="020B0604020202020204" pitchFamily="34" charset="0"/>
              <a:buChar char="•"/>
            </a:pPr>
            <a:r>
              <a:rPr lang="en-ZA" sz="1800" dirty="0" smtClean="0">
                <a:latin typeface="Arial" charset="0"/>
              </a:rPr>
              <a:t>extend </a:t>
            </a:r>
            <a:r>
              <a:rPr lang="en-ZA" sz="1800" dirty="0">
                <a:latin typeface="Arial" charset="0"/>
              </a:rPr>
              <a:t>the protection of performers’ moral and economic rights;</a:t>
            </a:r>
          </a:p>
          <a:p>
            <a:pPr lvl="1" algn="just">
              <a:buClr>
                <a:schemeClr val="tx1"/>
              </a:buClr>
              <a:buFont typeface="Arial" panose="020B0604020202020204" pitchFamily="34" charset="0"/>
              <a:buChar char="•"/>
            </a:pPr>
            <a:r>
              <a:rPr lang="en-US" sz="1800" dirty="0">
                <a:latin typeface="Arial" charset="0"/>
              </a:rPr>
              <a:t>royalties or equitable remuneration to be payable when performance is sold or rented out;</a:t>
            </a:r>
          </a:p>
          <a:p>
            <a:pPr lvl="1" algn="just">
              <a:buClr>
                <a:schemeClr val="tx1"/>
              </a:buClr>
              <a:buFont typeface="Arial" panose="020B0604020202020204" pitchFamily="34" charset="0"/>
              <a:buChar char="•"/>
            </a:pPr>
            <a:r>
              <a:rPr lang="en-US" sz="1800" dirty="0">
                <a:latin typeface="Arial" charset="0"/>
              </a:rPr>
              <a:t>recordal and reporting of certain acts and offences thereof;</a:t>
            </a:r>
            <a:endParaRPr lang="en-ZA" sz="1800" dirty="0">
              <a:latin typeface="Arial" charset="0"/>
            </a:endParaRPr>
          </a:p>
          <a:p>
            <a:pPr lvl="1" algn="just">
              <a:buClr>
                <a:schemeClr val="tx1"/>
              </a:buClr>
              <a:buFont typeface="Arial" panose="020B0604020202020204" pitchFamily="34" charset="0"/>
              <a:buChar char="•"/>
            </a:pPr>
            <a:r>
              <a:rPr lang="en-ZA" sz="1800" dirty="0">
                <a:latin typeface="Arial" charset="0"/>
              </a:rPr>
              <a:t>to provide for the Minister to prescribe compulsory and standard contractual terms as well as guidelines for a performer to grant consent under this Act;</a:t>
            </a:r>
          </a:p>
          <a:p>
            <a:pPr lvl="1" algn="just">
              <a:buClr>
                <a:schemeClr val="tx1"/>
              </a:buClr>
              <a:buFont typeface="Arial" panose="020B0604020202020204" pitchFamily="34" charset="0"/>
              <a:buChar char="•"/>
            </a:pPr>
            <a:r>
              <a:rPr lang="en-ZA" sz="1800" dirty="0">
                <a:latin typeface="Arial" charset="0"/>
              </a:rPr>
              <a:t>the protection of rights of producers of sound recordings; and</a:t>
            </a:r>
          </a:p>
          <a:p>
            <a:pPr lvl="1" algn="just">
              <a:buClr>
                <a:schemeClr val="tx1"/>
              </a:buClr>
              <a:buFont typeface="Arial" panose="020B0604020202020204" pitchFamily="34" charset="0"/>
              <a:buChar char="•"/>
            </a:pPr>
            <a:r>
              <a:rPr lang="en-ZA" sz="1800" dirty="0">
                <a:latin typeface="Arial" charset="0"/>
              </a:rPr>
              <a:t>prohibition of conduct in respect of technological protection measures (‘‘TPMS’’) and copyright management information.</a:t>
            </a:r>
          </a:p>
          <a:p>
            <a:pPr algn="just">
              <a:buClr>
                <a:srgbClr val="FF6600"/>
              </a:buClr>
              <a:buFont typeface="Arial"/>
              <a:buChar char="•"/>
            </a:pPr>
            <a:endParaRPr lang="en-ZA" sz="1350" dirty="0">
              <a:latin typeface="Arial" charset="0"/>
            </a:endParaRPr>
          </a:p>
          <a:p>
            <a:pPr algn="just">
              <a:buClr>
                <a:srgbClr val="FF6600"/>
              </a:buClr>
              <a:buFont typeface="Arial"/>
              <a:buChar char="•"/>
            </a:pPr>
            <a:endParaRPr lang="en-ZA" sz="1350" dirty="0">
              <a:latin typeface="Arial" charset="0"/>
            </a:endParaRPr>
          </a:p>
          <a:p>
            <a:pPr algn="just">
              <a:buClr>
                <a:srgbClr val="FF6600"/>
              </a:buClr>
              <a:buFont typeface="Arial"/>
              <a:buChar char="•"/>
            </a:pPr>
            <a:endParaRPr lang="en-ZA" sz="1500" dirty="0">
              <a:latin typeface="Arial" charset="0"/>
            </a:endParaRPr>
          </a:p>
          <a:p>
            <a:pPr marL="0" indent="0" algn="just">
              <a:buClr>
                <a:srgbClr val="FF6600"/>
              </a:buClr>
              <a:buNone/>
            </a:pPr>
            <a:endParaRPr lang="en-ZA" sz="1500" dirty="0">
              <a:latin typeface="Arial" charset="0"/>
            </a:endParaRPr>
          </a:p>
        </p:txBody>
      </p:sp>
      <p:sp>
        <p:nvSpPr>
          <p:cNvPr id="13316"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DFBD054C-76DE-441F-BD0D-24A6224FBBF0}" type="slidenum">
              <a:rPr lang="en-US" sz="1050" b="0" smtClean="0">
                <a:solidFill>
                  <a:srgbClr val="000000"/>
                </a:solidFill>
              </a:rPr>
              <a:t>55</a:t>
            </a:fld>
            <a:endParaRPr lang="en-US" sz="1050" b="0" dirty="0">
              <a:solidFill>
                <a:srgbClr val="000000"/>
              </a:solidFill>
            </a:endParaRPr>
          </a:p>
        </p:txBody>
      </p:sp>
    </p:spTree>
    <p:extLst>
      <p:ext uri="{BB962C8B-B14F-4D97-AF65-F5344CB8AC3E}">
        <p14:creationId xmlns:p14="http://schemas.microsoft.com/office/powerpoint/2010/main" val="37291142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7568" y="800366"/>
            <a:ext cx="8573477" cy="482334"/>
          </a:xfrm>
          <a:solidFill>
            <a:schemeClr val="accent6">
              <a:lumMod val="75000"/>
            </a:schemeClr>
          </a:solidFill>
        </p:spPr>
        <p:txBody>
          <a:bodyPr>
            <a:normAutofit/>
          </a:bodyPr>
          <a:lstStyle/>
          <a:p>
            <a:r>
              <a:rPr lang="en-ZA" sz="2400" dirty="0">
                <a:solidFill>
                  <a:schemeClr val="bg1"/>
                </a:solidFill>
                <a:latin typeface="Arial" charset="0"/>
              </a:rPr>
              <a:t>Proposed Amendments</a:t>
            </a:r>
          </a:p>
        </p:txBody>
      </p:sp>
      <p:graphicFrame>
        <p:nvGraphicFramePr>
          <p:cNvPr id="4" name="Content Placeholder 3"/>
          <p:cNvGraphicFramePr>
            <a:graphicFrameLocks noGrp="1"/>
          </p:cNvGraphicFramePr>
          <p:nvPr>
            <p:ph idx="1"/>
            <p:extLst/>
          </p:nvPr>
        </p:nvGraphicFramePr>
        <p:xfrm>
          <a:off x="187569" y="1282699"/>
          <a:ext cx="8573477" cy="4877104"/>
        </p:xfrm>
        <a:graphic>
          <a:graphicData uri="http://schemas.openxmlformats.org/drawingml/2006/table">
            <a:tbl>
              <a:tblPr firstRow="1" bandRow="1">
                <a:tableStyleId>{22838BEF-8BB2-4498-84A7-C5851F593DF1}</a:tableStyleId>
              </a:tblPr>
              <a:tblGrid>
                <a:gridCol w="3165232">
                  <a:extLst>
                    <a:ext uri="{9D8B030D-6E8A-4147-A177-3AD203B41FA5}">
                      <a16:colId xmlns="" xmlns:a16="http://schemas.microsoft.com/office/drawing/2014/main" val="20000"/>
                    </a:ext>
                  </a:extLst>
                </a:gridCol>
                <a:gridCol w="5408245">
                  <a:extLst>
                    <a:ext uri="{9D8B030D-6E8A-4147-A177-3AD203B41FA5}">
                      <a16:colId xmlns="" xmlns:a16="http://schemas.microsoft.com/office/drawing/2014/main" val="20001"/>
                    </a:ext>
                  </a:extLst>
                </a:gridCol>
              </a:tblGrid>
              <a:tr h="591258">
                <a:tc>
                  <a:txBody>
                    <a:bodyPr/>
                    <a:lstStyle/>
                    <a:p>
                      <a:pPr algn="just"/>
                      <a:r>
                        <a:rPr lang="en-US" sz="1600" dirty="0"/>
                        <a:t>Provisions</a:t>
                      </a:r>
                      <a:endParaRPr lang="en-ZA" sz="1600" dirty="0"/>
                    </a:p>
                  </a:txBody>
                  <a:tcPr marL="68580" marR="68580" marT="34290" marB="34290"/>
                </a:tc>
                <a:tc>
                  <a:txBody>
                    <a:bodyPr/>
                    <a:lstStyle/>
                    <a:p>
                      <a:r>
                        <a:rPr lang="en-ZA" sz="1600" dirty="0"/>
                        <a:t>What</a:t>
                      </a:r>
                      <a:r>
                        <a:rPr lang="en-ZA" sz="1600" baseline="0" dirty="0"/>
                        <a:t> the Bill provides</a:t>
                      </a:r>
                      <a:endParaRPr lang="en-ZA" sz="1600" dirty="0"/>
                    </a:p>
                    <a:p>
                      <a:endParaRPr lang="en-ZA" sz="1600" dirty="0"/>
                    </a:p>
                  </a:txBody>
                  <a:tcPr marL="68580" marR="68580" marT="34290" marB="34290"/>
                </a:tc>
                <a:extLst>
                  <a:ext uri="{0D108BD9-81ED-4DB2-BD59-A6C34878D82A}">
                    <a16:rowId xmlns="" xmlns:a16="http://schemas.microsoft.com/office/drawing/2014/main" val="10000"/>
                  </a:ext>
                </a:extLst>
              </a:tr>
              <a:tr h="2660459">
                <a:tc>
                  <a:txBody>
                    <a:bodyPr/>
                    <a:lstStyle/>
                    <a:p>
                      <a:r>
                        <a:rPr lang="en-US" sz="1600" dirty="0"/>
                        <a:t>Definitions</a:t>
                      </a:r>
                      <a:r>
                        <a:rPr lang="en-US" sz="1600" baseline="0" dirty="0"/>
                        <a:t> </a:t>
                      </a:r>
                    </a:p>
                  </a:txBody>
                  <a:tcPr marL="68580" marR="68580" marT="34290" marB="34290"/>
                </a:tc>
                <a:tc>
                  <a:txBody>
                    <a:bodyPr/>
                    <a:lstStyle/>
                    <a:p>
                      <a:pPr algn="just"/>
                      <a:r>
                        <a:rPr lang="en-ZA" sz="1600" baseline="0" dirty="0"/>
                        <a:t>Clause 1 proposes the insertion of definitions of ‘‘audiovisual fixation’’, ‘‘communication to the public’’, ‘‘copyright management</a:t>
                      </a:r>
                    </a:p>
                    <a:p>
                      <a:pPr algn="just"/>
                      <a:r>
                        <a:rPr lang="en-ZA" sz="1600" baseline="0" dirty="0"/>
                        <a:t>information’’, ‘‘producer’’, ‘‘sound recording’’, ‘‘technologically protected work’’, ‘‘technological protection measure’’, ‘‘technological protection measure circumvention device’’ and ‘‘Tribunal’’, the deletion of the definition of ‘‘cinematograph film’’, ‘‘fixation’’, ‘‘phonogram’’ and by the substitution for the definitions of ‘‘broadcast’’, ‘‘performance’’, ‘‘performer’’ and ‘‘reproduction’’.</a:t>
                      </a:r>
                      <a:r>
                        <a:rPr lang="en-ZA" sz="1600" dirty="0"/>
                        <a:t> </a:t>
                      </a:r>
                      <a:r>
                        <a:rPr lang="en-ZA" sz="1600" i="1" dirty="0">
                          <a:solidFill>
                            <a:srgbClr val="FF0000"/>
                          </a:solidFill>
                        </a:rPr>
                        <a:t>Pages 2-4 of the Bill.</a:t>
                      </a:r>
                    </a:p>
                  </a:txBody>
                  <a:tcPr marL="68580" marR="68580" marT="34290" marB="34290"/>
                </a:tc>
                <a:extLst>
                  <a:ext uri="{0D108BD9-81ED-4DB2-BD59-A6C34878D82A}">
                    <a16:rowId xmlns="" xmlns:a16="http://schemas.microsoft.com/office/drawing/2014/main" val="10001"/>
                  </a:ext>
                </a:extLst>
              </a:tr>
              <a:tr h="1625387">
                <a:tc>
                  <a:txBody>
                    <a:bodyPr/>
                    <a:lstStyle/>
                    <a:p>
                      <a:r>
                        <a:rPr lang="en-US" sz="1600" dirty="0"/>
                        <a:t>Protection</a:t>
                      </a:r>
                      <a:r>
                        <a:rPr lang="en-US" sz="1600" baseline="0" dirty="0"/>
                        <a:t> of Performers’ moral and economic rights</a:t>
                      </a:r>
                      <a:endParaRPr lang="en-US" sz="1600" dirty="0"/>
                    </a:p>
                  </a:txBody>
                  <a:tcPr marL="68580" marR="68580" marT="34290" marB="34290"/>
                </a:tc>
                <a:tc>
                  <a:txBody>
                    <a:bodyPr/>
                    <a:lstStyle/>
                    <a:p>
                      <a:pPr algn="just"/>
                      <a:r>
                        <a:rPr lang="en-ZA" sz="1600" dirty="0"/>
                        <a:t>Clause 2 of the Bill proposes the substitution of section 3 of the principal Act.</a:t>
                      </a:r>
                      <a:r>
                        <a:rPr lang="en-ZA" sz="1600" baseline="0" dirty="0"/>
                        <a:t> </a:t>
                      </a:r>
                      <a:r>
                        <a:rPr lang="en-ZA" sz="1600" dirty="0"/>
                        <a:t>The primary objective of this clause is to clearly circumscribe the statutory</a:t>
                      </a:r>
                      <a:r>
                        <a:rPr lang="en-ZA" sz="1600" baseline="0" dirty="0"/>
                        <a:t> </a:t>
                      </a:r>
                      <a:r>
                        <a:rPr lang="en-ZA" sz="1600" dirty="0"/>
                        <a:t>rights conferred upon a performer, in particular certain exclusive rights in</a:t>
                      </a:r>
                      <a:r>
                        <a:rPr lang="en-ZA" sz="1600" baseline="0" dirty="0"/>
                        <a:t> </a:t>
                      </a:r>
                      <a:r>
                        <a:rPr lang="en-ZA" sz="1600" dirty="0"/>
                        <a:t>respect of his or her performances. </a:t>
                      </a:r>
                    </a:p>
                    <a:p>
                      <a:pPr algn="just"/>
                      <a:r>
                        <a:rPr lang="en-ZA" sz="1600" i="1" dirty="0">
                          <a:solidFill>
                            <a:srgbClr val="FF0000"/>
                          </a:solidFill>
                        </a:rPr>
                        <a:t>Pages 4-5 of the Bill.</a:t>
                      </a:r>
                      <a:endParaRPr lang="en-ZA" sz="1600" i="1" dirty="0"/>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627445" y="6159803"/>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9F43C439-0CAF-4DD4-BA6B-196D80EA71DE}" type="slidenum">
              <a:rPr lang="en-US" sz="1050" b="0" smtClean="0">
                <a:solidFill>
                  <a:srgbClr val="000000"/>
                </a:solidFill>
              </a:rPr>
              <a:t>56</a:t>
            </a:fld>
            <a:endParaRPr lang="en-US" sz="1050" b="0" dirty="0">
              <a:solidFill>
                <a:srgbClr val="000000"/>
              </a:solidFill>
            </a:endParaRPr>
          </a:p>
        </p:txBody>
      </p:sp>
    </p:spTree>
    <p:extLst>
      <p:ext uri="{BB962C8B-B14F-4D97-AF65-F5344CB8AC3E}">
        <p14:creationId xmlns:p14="http://schemas.microsoft.com/office/powerpoint/2010/main" val="263986019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9751" y="800366"/>
            <a:ext cx="8729786" cy="638642"/>
          </a:xfrm>
          <a:solidFill>
            <a:schemeClr val="accent6">
              <a:lumMod val="75000"/>
            </a:schemeClr>
          </a:solidFill>
        </p:spPr>
        <p:txBody>
          <a:bodyPr>
            <a:normAutofit/>
          </a:bodyPr>
          <a:lstStyle/>
          <a:p>
            <a:r>
              <a:rPr lang="en-ZA" sz="2000" dirty="0">
                <a:solidFill>
                  <a:schemeClr val="bg1"/>
                </a:solidFill>
                <a:latin typeface="Arial" charset="0"/>
              </a:rPr>
              <a:t>Proposed Amendments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5027696"/>
              </p:ext>
            </p:extLst>
          </p:nvPr>
        </p:nvGraphicFramePr>
        <p:xfrm>
          <a:off x="179751" y="1439009"/>
          <a:ext cx="8729786" cy="4147210"/>
        </p:xfrm>
        <a:graphic>
          <a:graphicData uri="http://schemas.openxmlformats.org/drawingml/2006/table">
            <a:tbl>
              <a:tblPr firstRow="1" bandRow="1">
                <a:tableStyleId>{22838BEF-8BB2-4498-84A7-C5851F593DF1}</a:tableStyleId>
              </a:tblPr>
              <a:tblGrid>
                <a:gridCol w="3290280">
                  <a:extLst>
                    <a:ext uri="{9D8B030D-6E8A-4147-A177-3AD203B41FA5}">
                      <a16:colId xmlns="" xmlns:a16="http://schemas.microsoft.com/office/drawing/2014/main" val="20000"/>
                    </a:ext>
                  </a:extLst>
                </a:gridCol>
                <a:gridCol w="5439506">
                  <a:extLst>
                    <a:ext uri="{9D8B030D-6E8A-4147-A177-3AD203B41FA5}">
                      <a16:colId xmlns="" xmlns:a16="http://schemas.microsoft.com/office/drawing/2014/main" val="20001"/>
                    </a:ext>
                  </a:extLst>
                </a:gridCol>
              </a:tblGrid>
              <a:tr h="640860">
                <a:tc>
                  <a:txBody>
                    <a:bodyPr/>
                    <a:lstStyle/>
                    <a:p>
                      <a:pPr algn="l"/>
                      <a:endParaRPr lang="en-ZA" sz="1800" dirty="0"/>
                    </a:p>
                  </a:txBody>
                  <a:tcPr marL="68580" marR="68580" marT="34290" marB="34290"/>
                </a:tc>
                <a:tc>
                  <a:txBody>
                    <a:bodyPr/>
                    <a:lstStyle/>
                    <a:p>
                      <a:r>
                        <a:rPr lang="en-ZA" sz="1800" dirty="0"/>
                        <a:t>What</a:t>
                      </a:r>
                      <a:r>
                        <a:rPr lang="en-ZA" sz="1800" baseline="0" dirty="0"/>
                        <a:t> the Bill provides</a:t>
                      </a:r>
                      <a:endParaRPr lang="en-ZA" sz="1800" dirty="0"/>
                    </a:p>
                  </a:txBody>
                  <a:tcPr marL="68580" marR="68580" marT="34290" marB="34290"/>
                </a:tc>
                <a:extLst>
                  <a:ext uri="{0D108BD9-81ED-4DB2-BD59-A6C34878D82A}">
                    <a16:rowId xmlns="" xmlns:a16="http://schemas.microsoft.com/office/drawing/2014/main" val="10000"/>
                  </a:ext>
                </a:extLst>
              </a:tr>
              <a:tr h="350635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a:t>Transfer of Rights </a:t>
                      </a:r>
                      <a:endParaRPr lang="en-US" sz="180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smtClean="0">
                          <a:solidFill>
                            <a:srgbClr val="FF0000"/>
                          </a:solidFill>
                        </a:rPr>
                        <a:t>(South African played a key role in the formation of this clause)</a:t>
                      </a:r>
                      <a:endParaRPr lang="en-US" sz="1800" baseline="0" dirty="0">
                        <a:solidFill>
                          <a:srgbClr val="FF0000"/>
                        </a:solidFill>
                      </a:endParaRPr>
                    </a:p>
                    <a:p>
                      <a:endParaRPr lang="en-ZA" sz="1800" dirty="0">
                        <a:latin typeface="+mj-lt"/>
                      </a:endParaRPr>
                    </a:p>
                  </a:txBody>
                  <a:tcPr marL="68580" marR="68580" marT="34290" marB="34290"/>
                </a:tc>
                <a:tc>
                  <a:txBody>
                    <a:bodyPr/>
                    <a:lstStyle/>
                    <a:p>
                      <a:pPr algn="just"/>
                      <a:r>
                        <a:rPr lang="en-ZA" sz="1800" kern="1200" dirty="0">
                          <a:solidFill>
                            <a:schemeClr val="dk1"/>
                          </a:solidFill>
                          <a:latin typeface="+mn-lt"/>
                          <a:ea typeface="+mn-ea"/>
                          <a:cs typeface="+mn-cs"/>
                        </a:rPr>
                        <a:t>Clause 3 proposes the insertion of sections 3A and 3B to provide for the transfer</a:t>
                      </a:r>
                      <a:r>
                        <a:rPr lang="en-ZA" sz="1800" kern="1200" baseline="0" dirty="0">
                          <a:solidFill>
                            <a:schemeClr val="dk1"/>
                          </a:solidFill>
                          <a:latin typeface="+mn-lt"/>
                          <a:ea typeface="+mn-ea"/>
                          <a:cs typeface="+mn-cs"/>
                        </a:rPr>
                        <a:t> </a:t>
                      </a:r>
                      <a:r>
                        <a:rPr lang="en-ZA" sz="1800" kern="1200" dirty="0">
                          <a:solidFill>
                            <a:schemeClr val="dk1"/>
                          </a:solidFill>
                          <a:latin typeface="+mn-lt"/>
                          <a:ea typeface="+mn-ea"/>
                          <a:cs typeface="+mn-cs"/>
                        </a:rPr>
                        <a:t>of rights where the performer has consented to fixation of his or her</a:t>
                      </a:r>
                      <a:r>
                        <a:rPr lang="en-ZA" sz="1800" kern="1200" baseline="0" dirty="0">
                          <a:solidFill>
                            <a:schemeClr val="dk1"/>
                          </a:solidFill>
                          <a:latin typeface="+mn-lt"/>
                          <a:ea typeface="+mn-ea"/>
                          <a:cs typeface="+mn-cs"/>
                        </a:rPr>
                        <a:t> </a:t>
                      </a:r>
                      <a:r>
                        <a:rPr lang="en-ZA" sz="1800" kern="1200" dirty="0">
                          <a:solidFill>
                            <a:schemeClr val="dk1"/>
                          </a:solidFill>
                          <a:latin typeface="+mn-lt"/>
                          <a:ea typeface="+mn-ea"/>
                          <a:cs typeface="+mn-cs"/>
                        </a:rPr>
                        <a:t>performance in an audiovisual fixation or sound recordings, </a:t>
                      </a:r>
                      <a:r>
                        <a:rPr lang="en-ZA" sz="1800" kern="1200" dirty="0">
                          <a:solidFill>
                            <a:srgbClr val="FF0000"/>
                          </a:solidFill>
                          <a:latin typeface="+mn-lt"/>
                          <a:ea typeface="+mn-ea"/>
                          <a:cs typeface="+mn-cs"/>
                        </a:rPr>
                        <a:t>subject to</a:t>
                      </a:r>
                      <a:r>
                        <a:rPr lang="en-ZA" sz="1800" kern="1200" baseline="0" dirty="0">
                          <a:solidFill>
                            <a:srgbClr val="FF0000"/>
                          </a:solidFill>
                          <a:latin typeface="+mn-lt"/>
                          <a:ea typeface="+mn-ea"/>
                          <a:cs typeface="+mn-cs"/>
                        </a:rPr>
                        <a:t> </a:t>
                      </a:r>
                      <a:r>
                        <a:rPr lang="en-ZA" sz="1800" kern="1200" dirty="0">
                          <a:solidFill>
                            <a:srgbClr val="FF0000"/>
                          </a:solidFill>
                          <a:latin typeface="+mn-lt"/>
                          <a:ea typeface="+mn-ea"/>
                          <a:cs typeface="+mn-cs"/>
                        </a:rPr>
                        <a:t>written agreement </a:t>
                      </a:r>
                      <a:r>
                        <a:rPr lang="en-ZA" sz="1800" kern="1200" dirty="0">
                          <a:solidFill>
                            <a:schemeClr val="dk1"/>
                          </a:solidFill>
                          <a:latin typeface="+mn-lt"/>
                          <a:ea typeface="+mn-ea"/>
                          <a:cs typeface="+mn-cs"/>
                        </a:rPr>
                        <a:t>which shall give the performer the right to receive</a:t>
                      </a:r>
                      <a:r>
                        <a:rPr lang="en-ZA" sz="1800" kern="1200" baseline="0" dirty="0">
                          <a:solidFill>
                            <a:schemeClr val="dk1"/>
                          </a:solidFill>
                          <a:latin typeface="+mn-lt"/>
                          <a:ea typeface="+mn-ea"/>
                          <a:cs typeface="+mn-cs"/>
                        </a:rPr>
                        <a:t> </a:t>
                      </a:r>
                      <a:r>
                        <a:rPr lang="en-ZA" sz="1800" kern="1200" dirty="0">
                          <a:solidFill>
                            <a:schemeClr val="dk1"/>
                          </a:solidFill>
                          <a:latin typeface="+mn-lt"/>
                          <a:ea typeface="+mn-ea"/>
                          <a:cs typeface="+mn-cs"/>
                        </a:rPr>
                        <a:t>royalties or equitable remuneration for any use of the performance. It</a:t>
                      </a:r>
                      <a:r>
                        <a:rPr lang="en-ZA" sz="1800" kern="1200" baseline="0" dirty="0">
                          <a:solidFill>
                            <a:schemeClr val="dk1"/>
                          </a:solidFill>
                          <a:latin typeface="+mn-lt"/>
                          <a:ea typeface="+mn-ea"/>
                          <a:cs typeface="+mn-cs"/>
                        </a:rPr>
                        <a:t> </a:t>
                      </a:r>
                      <a:r>
                        <a:rPr lang="en-ZA" sz="1800" kern="1200" dirty="0">
                          <a:solidFill>
                            <a:schemeClr val="dk1"/>
                          </a:solidFill>
                          <a:latin typeface="+mn-lt"/>
                          <a:ea typeface="+mn-ea"/>
                          <a:cs typeface="+mn-cs"/>
                        </a:rPr>
                        <a:t>is proposed that the exercise of this right in respect of sound</a:t>
                      </a:r>
                      <a:r>
                        <a:rPr lang="en-ZA" sz="1800" kern="1200" baseline="0" dirty="0">
                          <a:solidFill>
                            <a:schemeClr val="dk1"/>
                          </a:solidFill>
                          <a:latin typeface="+mn-lt"/>
                          <a:ea typeface="+mn-ea"/>
                          <a:cs typeface="+mn-cs"/>
                        </a:rPr>
                        <a:t> </a:t>
                      </a:r>
                      <a:r>
                        <a:rPr lang="en-ZA" sz="1800" kern="1200" dirty="0">
                          <a:solidFill>
                            <a:schemeClr val="dk1"/>
                          </a:solidFill>
                          <a:latin typeface="+mn-lt"/>
                          <a:ea typeface="+mn-ea"/>
                          <a:cs typeface="+mn-cs"/>
                        </a:rPr>
                        <a:t>recordings shall be valid for a period of 25 years from the date of</a:t>
                      </a:r>
                      <a:r>
                        <a:rPr lang="en-ZA" sz="1800" kern="1200" baseline="0" dirty="0">
                          <a:solidFill>
                            <a:schemeClr val="dk1"/>
                          </a:solidFill>
                          <a:latin typeface="+mn-lt"/>
                          <a:ea typeface="+mn-ea"/>
                          <a:cs typeface="+mn-cs"/>
                        </a:rPr>
                        <a:t> </a:t>
                      </a:r>
                      <a:r>
                        <a:rPr lang="en-ZA" sz="1800" kern="1200" dirty="0">
                          <a:solidFill>
                            <a:schemeClr val="dk1"/>
                          </a:solidFill>
                          <a:latin typeface="+mn-lt"/>
                          <a:ea typeface="+mn-ea"/>
                          <a:cs typeface="+mn-cs"/>
                        </a:rPr>
                        <a:t>commencement of the agreement and</a:t>
                      </a:r>
                      <a:r>
                        <a:rPr lang="en-ZA" sz="1800" kern="1200" baseline="0" dirty="0">
                          <a:solidFill>
                            <a:schemeClr val="dk1"/>
                          </a:solidFill>
                          <a:latin typeface="+mn-lt"/>
                          <a:ea typeface="+mn-ea"/>
                          <a:cs typeface="+mn-cs"/>
                        </a:rPr>
                        <a:t> where after the rights reverts to the performer.</a:t>
                      </a:r>
                      <a:endParaRPr lang="en-ZA" sz="1800" kern="1200" dirty="0">
                        <a:solidFill>
                          <a:schemeClr val="dk1"/>
                        </a:solidFill>
                        <a:latin typeface="+mn-lt"/>
                        <a:ea typeface="+mn-ea"/>
                        <a:cs typeface="+mn-cs"/>
                      </a:endParaRPr>
                    </a:p>
                    <a:p>
                      <a:pPr algn="just"/>
                      <a:r>
                        <a:rPr lang="en-ZA" sz="1800" i="1" kern="1200" dirty="0">
                          <a:solidFill>
                            <a:srgbClr val="FF0000"/>
                          </a:solidFill>
                          <a:latin typeface="+mn-lt"/>
                          <a:ea typeface="+mn-ea"/>
                          <a:cs typeface="+mn-cs"/>
                        </a:rPr>
                        <a:t>Page 5 of the Bill.</a:t>
                      </a: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6553200" y="5868461"/>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6ECA2506-EC65-442F-AC92-3DFCD74DCC2A}" type="slidenum">
              <a:rPr lang="en-US" sz="1050" b="0" smtClean="0">
                <a:solidFill>
                  <a:srgbClr val="000000"/>
                </a:solidFill>
              </a:rPr>
              <a:t>57</a:t>
            </a:fld>
            <a:endParaRPr lang="en-US" sz="1050" b="0" dirty="0">
              <a:solidFill>
                <a:srgbClr val="000000"/>
              </a:solidFill>
            </a:endParaRPr>
          </a:p>
        </p:txBody>
      </p:sp>
    </p:spTree>
    <p:extLst>
      <p:ext uri="{BB962C8B-B14F-4D97-AF65-F5344CB8AC3E}">
        <p14:creationId xmlns:p14="http://schemas.microsoft.com/office/powerpoint/2010/main" val="14675137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250092" y="800367"/>
            <a:ext cx="8763279" cy="365103"/>
          </a:xfrm>
          <a:solidFill>
            <a:schemeClr val="accent6">
              <a:lumMod val="75000"/>
            </a:schemeClr>
          </a:solidFill>
        </p:spPr>
        <p:txBody>
          <a:bodyPr>
            <a:noAutofit/>
          </a:bodyPr>
          <a:lstStyle/>
          <a:p>
            <a:r>
              <a:rPr lang="en-ZA" sz="2000" dirty="0">
                <a:solidFill>
                  <a:schemeClr val="bg1"/>
                </a:solidFill>
                <a:latin typeface="Arial" charset="0"/>
              </a:rPr>
              <a:t>Proposed Amendments   </a:t>
            </a:r>
          </a:p>
        </p:txBody>
      </p:sp>
      <p:graphicFrame>
        <p:nvGraphicFramePr>
          <p:cNvPr id="4" name="Content Placeholder 3"/>
          <p:cNvGraphicFramePr>
            <a:graphicFrameLocks noGrp="1"/>
          </p:cNvGraphicFramePr>
          <p:nvPr>
            <p:ph idx="1"/>
            <p:extLst/>
          </p:nvPr>
        </p:nvGraphicFramePr>
        <p:xfrm>
          <a:off x="250092" y="1220178"/>
          <a:ext cx="8763279" cy="4800401"/>
        </p:xfrm>
        <a:graphic>
          <a:graphicData uri="http://schemas.openxmlformats.org/drawingml/2006/table">
            <a:tbl>
              <a:tblPr firstRow="1" bandRow="1">
                <a:tableStyleId>{22838BEF-8BB2-4498-84A7-C5851F593DF1}</a:tableStyleId>
              </a:tblPr>
              <a:tblGrid>
                <a:gridCol w="2931435">
                  <a:extLst>
                    <a:ext uri="{9D8B030D-6E8A-4147-A177-3AD203B41FA5}">
                      <a16:colId xmlns="" xmlns:a16="http://schemas.microsoft.com/office/drawing/2014/main" val="20000"/>
                    </a:ext>
                  </a:extLst>
                </a:gridCol>
                <a:gridCol w="5831844">
                  <a:extLst>
                    <a:ext uri="{9D8B030D-6E8A-4147-A177-3AD203B41FA5}">
                      <a16:colId xmlns="" xmlns:a16="http://schemas.microsoft.com/office/drawing/2014/main" val="20001"/>
                    </a:ext>
                  </a:extLst>
                </a:gridCol>
              </a:tblGrid>
              <a:tr h="622559">
                <a:tc>
                  <a:txBody>
                    <a:bodyPr/>
                    <a:lstStyle/>
                    <a:p>
                      <a:endParaRPr lang="en-ZA" sz="1600" dirty="0"/>
                    </a:p>
                  </a:txBody>
                  <a:tcPr marL="68580" marR="68580" marT="34290" marB="34290"/>
                </a:tc>
                <a:tc>
                  <a:txBody>
                    <a:bodyPr/>
                    <a:lstStyle/>
                    <a:p>
                      <a:r>
                        <a:rPr lang="en-ZA" sz="1600" dirty="0"/>
                        <a:t>What</a:t>
                      </a:r>
                      <a:r>
                        <a:rPr lang="en-ZA" sz="1600" baseline="0" dirty="0"/>
                        <a:t> the Bill provides</a:t>
                      </a:r>
                      <a:endParaRPr lang="en-ZA" sz="1600" dirty="0"/>
                    </a:p>
                    <a:p>
                      <a:endParaRPr lang="en-ZA" sz="1600" dirty="0"/>
                    </a:p>
                  </a:txBody>
                  <a:tcPr marL="68580" marR="68580" marT="34290" marB="34290"/>
                </a:tc>
                <a:extLst>
                  <a:ext uri="{0D108BD9-81ED-4DB2-BD59-A6C34878D82A}">
                    <a16:rowId xmlns="" xmlns:a16="http://schemas.microsoft.com/office/drawing/2014/main" val="10000"/>
                  </a:ext>
                </a:extLst>
              </a:tr>
              <a:tr h="2171816">
                <a:tc>
                  <a:txBody>
                    <a:bodyPr/>
                    <a:lstStyle/>
                    <a:p>
                      <a:r>
                        <a:rPr lang="en-ZA" sz="1600" baseline="0" dirty="0"/>
                        <a:t>Protection of rights of producers of sound recordings</a:t>
                      </a:r>
                      <a:endParaRPr lang="en-US" sz="1600" baseline="0" dirty="0"/>
                    </a:p>
                  </a:txBody>
                  <a:tcPr marL="68580" marR="68580" marT="34290" marB="34290"/>
                </a:tc>
                <a:tc>
                  <a:txBody>
                    <a:bodyPr/>
                    <a:lstStyle/>
                    <a:p>
                      <a:pPr algn="just"/>
                      <a:r>
                        <a:rPr lang="en-ZA" sz="1600" baseline="0" dirty="0"/>
                        <a:t>Clause 3 also grants exclusive rights to the producer of a sound recording that include the rights to reproduce and making available to the public. The clause also provides the right to earn an equal remuneration, subject to the contract in the contrary, for the direct or indirect use of sound recording to the performer, composer and producer of sound recording published for commercial purposes for broadcasting or communication to the public. </a:t>
                      </a:r>
                    </a:p>
                    <a:p>
                      <a:pPr algn="just"/>
                      <a:r>
                        <a:rPr lang="en-ZA" sz="1600" i="1" dirty="0">
                          <a:solidFill>
                            <a:srgbClr val="FF0000"/>
                          </a:solidFill>
                        </a:rPr>
                        <a:t>Pages 5</a:t>
                      </a:r>
                      <a:r>
                        <a:rPr lang="en-ZA" sz="1600" i="1" baseline="0" dirty="0">
                          <a:solidFill>
                            <a:srgbClr val="FF0000"/>
                          </a:solidFill>
                        </a:rPr>
                        <a:t> </a:t>
                      </a:r>
                      <a:r>
                        <a:rPr lang="en-ZA" sz="1600" i="1" dirty="0">
                          <a:solidFill>
                            <a:srgbClr val="FF0000"/>
                          </a:solidFill>
                        </a:rPr>
                        <a:t>of the Bill.</a:t>
                      </a:r>
                    </a:p>
                  </a:txBody>
                  <a:tcPr marL="68580" marR="68580" marT="34290" marB="34290"/>
                </a:tc>
                <a:extLst>
                  <a:ext uri="{0D108BD9-81ED-4DB2-BD59-A6C34878D82A}">
                    <a16:rowId xmlns="" xmlns:a16="http://schemas.microsoft.com/office/drawing/2014/main" val="10001"/>
                  </a:ext>
                </a:extLst>
              </a:tr>
              <a:tr h="2006026">
                <a:tc>
                  <a:txBody>
                    <a:bodyPr/>
                    <a:lstStyle/>
                    <a:p>
                      <a:r>
                        <a:rPr lang="en-US" sz="1600" i="0" dirty="0">
                          <a:latin typeface="+mn-lt"/>
                        </a:rPr>
                        <a:t>Restrictions on use of performance</a:t>
                      </a:r>
                    </a:p>
                    <a:p>
                      <a:endParaRPr lang="en-ZA" sz="1600" i="0" dirty="0">
                        <a:latin typeface="+mn-lt"/>
                      </a:endParaRPr>
                    </a:p>
                  </a:txBody>
                  <a:tcPr marL="68580" marR="68580" marT="34290" marB="34290"/>
                </a:tc>
                <a:tc>
                  <a:txBody>
                    <a:bodyPr/>
                    <a:lstStyle/>
                    <a:p>
                      <a:pPr algn="just"/>
                      <a:r>
                        <a:rPr lang="en-ZA" sz="1600" i="0" dirty="0">
                          <a:solidFill>
                            <a:schemeClr val="tx1"/>
                          </a:solidFill>
                        </a:rPr>
                        <a:t>Clause 4 of the Bill proposes amendments to section 5 of the principal Act</a:t>
                      </a:r>
                      <a:r>
                        <a:rPr lang="en-ZA" sz="1600" i="0" baseline="0" dirty="0">
                          <a:solidFill>
                            <a:schemeClr val="tx1"/>
                          </a:solidFill>
                        </a:rPr>
                        <a:t> </a:t>
                      </a:r>
                      <a:r>
                        <a:rPr lang="en-ZA" sz="1600" i="0" dirty="0">
                          <a:solidFill>
                            <a:schemeClr val="tx1"/>
                          </a:solidFill>
                        </a:rPr>
                        <a:t>to provide for the consent of the performer for an unfixed performance or</a:t>
                      </a:r>
                      <a:r>
                        <a:rPr lang="en-ZA" sz="1600" i="0" baseline="0" dirty="0">
                          <a:solidFill>
                            <a:schemeClr val="tx1"/>
                          </a:solidFill>
                        </a:rPr>
                        <a:t> </a:t>
                      </a:r>
                      <a:r>
                        <a:rPr lang="en-ZA" sz="1600" i="0" dirty="0">
                          <a:solidFill>
                            <a:schemeClr val="tx1"/>
                          </a:solidFill>
                        </a:rPr>
                        <a:t>a performance fixed in an audiovisual fixation or sound recording. It</a:t>
                      </a:r>
                      <a:r>
                        <a:rPr lang="en-ZA" sz="1600" i="0" baseline="0" dirty="0">
                          <a:solidFill>
                            <a:schemeClr val="tx1"/>
                          </a:solidFill>
                        </a:rPr>
                        <a:t> </a:t>
                      </a:r>
                      <a:r>
                        <a:rPr lang="en-ZA" sz="1600" i="0" dirty="0">
                          <a:solidFill>
                            <a:schemeClr val="tx1"/>
                          </a:solidFill>
                        </a:rPr>
                        <a:t>provides for availability of the original and copies of performance</a:t>
                      </a:r>
                      <a:r>
                        <a:rPr lang="en-ZA" sz="1600" i="0" baseline="0" dirty="0">
                          <a:solidFill>
                            <a:schemeClr val="tx1"/>
                          </a:solidFill>
                        </a:rPr>
                        <a:t> </a:t>
                      </a:r>
                      <a:r>
                        <a:rPr lang="en-ZA" sz="1600" i="0" dirty="0">
                          <a:solidFill>
                            <a:schemeClr val="tx1"/>
                          </a:solidFill>
                        </a:rPr>
                        <a:t>fixed in audiovisual fixation to the public.</a:t>
                      </a:r>
                    </a:p>
                    <a:p>
                      <a:pPr algn="just"/>
                      <a:r>
                        <a:rPr lang="en-US" sz="1600" i="1" dirty="0">
                          <a:solidFill>
                            <a:srgbClr val="FF0000"/>
                          </a:solidFill>
                        </a:rPr>
                        <a:t>Pages 5-8 of the Bill.</a:t>
                      </a:r>
                      <a:endParaRPr lang="en-ZA" sz="1600" i="1" dirty="0">
                        <a:solidFill>
                          <a:srgbClr val="FF0000"/>
                        </a:solidFill>
                      </a:endParaRPr>
                    </a:p>
                  </a:txBody>
                  <a:tcPr marL="68580" marR="68580" marT="34290" marB="34290"/>
                </a:tc>
                <a:extLst>
                  <a:ext uri="{0D108BD9-81ED-4DB2-BD59-A6C34878D82A}">
                    <a16:rowId xmlns="" xmlns:a16="http://schemas.microsoft.com/office/drawing/2014/main" val="10002"/>
                  </a:ext>
                </a:extLst>
              </a:tr>
            </a:tbl>
          </a:graphicData>
        </a:graphic>
      </p:graphicFrame>
      <p:sp>
        <p:nvSpPr>
          <p:cNvPr id="15364" name="Slide Number Placeholder 3"/>
          <p:cNvSpPr>
            <a:spLocks noGrp="1"/>
          </p:cNvSpPr>
          <p:nvPr>
            <p:ph type="sldNum" sz="quarter" idx="4294967295"/>
          </p:nvPr>
        </p:nvSpPr>
        <p:spPr>
          <a:xfrm>
            <a:off x="6588224" y="6085159"/>
            <a:ext cx="2133600" cy="304271"/>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51D163F7-47C6-49C9-B4C0-6FDECF012883}" type="slidenum">
              <a:rPr lang="en-US" sz="1050" b="0" smtClean="0">
                <a:solidFill>
                  <a:srgbClr val="000000"/>
                </a:solidFill>
              </a:rPr>
              <a:t>58</a:t>
            </a:fld>
            <a:endParaRPr lang="en-US" sz="1050" b="0" dirty="0">
              <a:solidFill>
                <a:srgbClr val="000000"/>
              </a:solidFill>
            </a:endParaRPr>
          </a:p>
        </p:txBody>
      </p:sp>
    </p:spTree>
    <p:extLst>
      <p:ext uri="{BB962C8B-B14F-4D97-AF65-F5344CB8AC3E}">
        <p14:creationId xmlns:p14="http://schemas.microsoft.com/office/powerpoint/2010/main" val="32098607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71938" y="800367"/>
            <a:ext cx="8792308" cy="544857"/>
          </a:xfrm>
          <a:solidFill>
            <a:schemeClr val="accent6">
              <a:lumMod val="75000"/>
            </a:schemeClr>
          </a:solidFill>
        </p:spPr>
        <p:txBody>
          <a:bodyPr>
            <a:normAutofit/>
          </a:bodyPr>
          <a:lstStyle/>
          <a:p>
            <a:r>
              <a:rPr lang="en-ZA" sz="2000" dirty="0">
                <a:solidFill>
                  <a:schemeClr val="bg1"/>
                </a:solidFill>
                <a:latin typeface="Arial" charset="0"/>
              </a:rPr>
              <a:t>Proposed Amendments </a:t>
            </a:r>
          </a:p>
        </p:txBody>
      </p:sp>
      <p:graphicFrame>
        <p:nvGraphicFramePr>
          <p:cNvPr id="4" name="Content Placeholder 3"/>
          <p:cNvGraphicFramePr>
            <a:graphicFrameLocks noGrp="1"/>
          </p:cNvGraphicFramePr>
          <p:nvPr>
            <p:ph idx="1"/>
            <p:extLst/>
          </p:nvPr>
        </p:nvGraphicFramePr>
        <p:xfrm>
          <a:off x="171938" y="1345223"/>
          <a:ext cx="8792308" cy="4385546"/>
        </p:xfrm>
        <a:graphic>
          <a:graphicData uri="http://schemas.openxmlformats.org/drawingml/2006/table">
            <a:tbl>
              <a:tblPr firstRow="1" bandRow="1">
                <a:tableStyleId>{22838BEF-8BB2-4498-84A7-C5851F593DF1}</a:tableStyleId>
              </a:tblPr>
              <a:tblGrid>
                <a:gridCol w="2438203">
                  <a:extLst>
                    <a:ext uri="{9D8B030D-6E8A-4147-A177-3AD203B41FA5}">
                      <a16:colId xmlns="" xmlns:a16="http://schemas.microsoft.com/office/drawing/2014/main" val="20000"/>
                    </a:ext>
                  </a:extLst>
                </a:gridCol>
                <a:gridCol w="6354105">
                  <a:extLst>
                    <a:ext uri="{9D8B030D-6E8A-4147-A177-3AD203B41FA5}">
                      <a16:colId xmlns="" xmlns:a16="http://schemas.microsoft.com/office/drawing/2014/main" val="20001"/>
                    </a:ext>
                  </a:extLst>
                </a:gridCol>
              </a:tblGrid>
              <a:tr h="482268">
                <a:tc>
                  <a:txBody>
                    <a:bodyPr/>
                    <a:lstStyle/>
                    <a:p>
                      <a:r>
                        <a:rPr lang="en-ZA" sz="1200" dirty="0"/>
                        <a:t>Issues introduced by the PPAB</a:t>
                      </a:r>
                    </a:p>
                  </a:txBody>
                  <a:tcPr marL="68580" marR="68580" marT="34290" marB="34290"/>
                </a:tc>
                <a:tc>
                  <a:txBody>
                    <a:bodyPr/>
                    <a:lstStyle/>
                    <a:p>
                      <a:r>
                        <a:rPr lang="en-ZA" sz="1200" dirty="0"/>
                        <a:t>What</a:t>
                      </a:r>
                      <a:r>
                        <a:rPr lang="en-ZA" sz="1200" baseline="0" dirty="0"/>
                        <a:t> the Bill provides</a:t>
                      </a:r>
                      <a:endParaRPr lang="en-ZA" sz="1200" dirty="0"/>
                    </a:p>
                  </a:txBody>
                  <a:tcPr marL="68580" marR="68580" marT="34290" marB="34290"/>
                </a:tc>
                <a:extLst>
                  <a:ext uri="{0D108BD9-81ED-4DB2-BD59-A6C34878D82A}">
                    <a16:rowId xmlns="" xmlns:a16="http://schemas.microsoft.com/office/drawing/2014/main" val="10000"/>
                  </a:ext>
                </a:extLst>
              </a:tr>
              <a:tr h="1767127">
                <a:tc>
                  <a:txBody>
                    <a:bodyPr/>
                    <a:lstStyle/>
                    <a:p>
                      <a:r>
                        <a:rPr lang="en-ZA" sz="1200" baseline="0" dirty="0"/>
                        <a:t>Restrictions on use of performance</a:t>
                      </a:r>
                      <a:endParaRPr lang="en-US" sz="1200" baseline="0" dirty="0"/>
                    </a:p>
                  </a:txBody>
                  <a:tcPr marL="68580" marR="68580" marT="34290" marB="34290"/>
                </a:tc>
                <a:tc>
                  <a:txBody>
                    <a:bodyPr/>
                    <a:lstStyle/>
                    <a:p>
                      <a:pPr algn="just"/>
                      <a:r>
                        <a:rPr lang="en-US" sz="1200" dirty="0"/>
                        <a:t>Clause</a:t>
                      </a:r>
                      <a:r>
                        <a:rPr lang="en-US" sz="1200" baseline="0" dirty="0"/>
                        <a:t> 4 also </a:t>
                      </a:r>
                      <a:r>
                        <a:rPr lang="en-ZA" sz="1200" baseline="0" dirty="0"/>
                        <a:t>provides for persons who intend to broadcast or communicate to the public a performance fixed in audiovisual fixation or sound recording of a performer, to record certain acts and submit reports thereon. Failure to do so constitutes an offence. The clause further provides the penalties that include fine, imprisonment not exceeding five </a:t>
                      </a:r>
                      <a:r>
                        <a:rPr lang="en-ZA" sz="1200" baseline="0" dirty="0">
                          <a:solidFill>
                            <a:schemeClr val="tx1"/>
                          </a:solidFill>
                        </a:rPr>
                        <a:t>years, for a juristic person ten percent of annual turnover. The courts are granted discretionary powers to give</a:t>
                      </a:r>
                      <a:r>
                        <a:rPr lang="en-ZA" sz="1200" strike="sngStrike" baseline="0" dirty="0">
                          <a:solidFill>
                            <a:schemeClr val="tx1"/>
                          </a:solidFill>
                        </a:rPr>
                        <a:t> </a:t>
                      </a:r>
                      <a:r>
                        <a:rPr lang="en-ZA" sz="1200" strike="noStrike" baseline="0" dirty="0">
                          <a:solidFill>
                            <a:schemeClr val="tx1"/>
                          </a:solidFill>
                        </a:rPr>
                        <a:t>a </a:t>
                      </a:r>
                      <a:r>
                        <a:rPr lang="en-ZA" sz="1200" baseline="0" dirty="0">
                          <a:solidFill>
                            <a:schemeClr val="tx1"/>
                          </a:solidFill>
                        </a:rPr>
                        <a:t>lesser sentence.</a:t>
                      </a:r>
                    </a:p>
                    <a:p>
                      <a:pPr algn="just"/>
                      <a:r>
                        <a:rPr lang="en-US" sz="1200" baseline="0" dirty="0"/>
                        <a:t>The clause also provides for the performer to receive royalties or equitable remuneration for authorising the fixation of audiovisual fixation or sound recording for performing certain acts provided the agreement with the producer of the fixation.  </a:t>
                      </a:r>
                      <a:r>
                        <a:rPr lang="en-ZA" sz="1200" baseline="0" dirty="0"/>
                        <a:t> </a:t>
                      </a:r>
                      <a:r>
                        <a:rPr lang="en-ZA" sz="1200" i="1" baseline="0" dirty="0">
                          <a:solidFill>
                            <a:srgbClr val="FF0000"/>
                          </a:solidFill>
                          <a:latin typeface="+mj-lt"/>
                        </a:rPr>
                        <a:t>Pages 5-8 of the Bill.</a:t>
                      </a:r>
                      <a:endParaRPr lang="en-ZA" sz="1200" i="1" dirty="0">
                        <a:solidFill>
                          <a:srgbClr val="FF0000"/>
                        </a:solidFill>
                        <a:latin typeface="+mj-lt"/>
                      </a:endParaRPr>
                    </a:p>
                  </a:txBody>
                  <a:tcPr marL="68580" marR="68580" marT="34290" marB="34290"/>
                </a:tc>
                <a:extLst>
                  <a:ext uri="{0D108BD9-81ED-4DB2-BD59-A6C34878D82A}">
                    <a16:rowId xmlns="" xmlns:a16="http://schemas.microsoft.com/office/drawing/2014/main" val="10001"/>
                  </a:ext>
                </a:extLst>
              </a:tr>
              <a:tr h="1306286">
                <a:tc>
                  <a:txBody>
                    <a:bodyPr/>
                    <a:lstStyle/>
                    <a:p>
                      <a:pPr algn="just"/>
                      <a:r>
                        <a:rPr lang="en-US" sz="1200" baseline="0" dirty="0"/>
                        <a:t>Nature of copyright in audiovisual works</a:t>
                      </a:r>
                      <a:endParaRPr lang="en-ZA" sz="1200" baseline="0" dirty="0"/>
                    </a:p>
                  </a:txBody>
                  <a:tcPr marL="68580" marR="68580" marT="34290" marB="34290"/>
                </a:tc>
                <a:tc>
                  <a:txBody>
                    <a:bodyPr/>
                    <a:lstStyle/>
                    <a:p>
                      <a:pPr algn="just"/>
                      <a:r>
                        <a:rPr lang="en-US" sz="1200" dirty="0"/>
                        <a:t>Clause</a:t>
                      </a:r>
                      <a:r>
                        <a:rPr lang="en-US" sz="1200" baseline="0" dirty="0"/>
                        <a:t> </a:t>
                      </a:r>
                      <a:r>
                        <a:rPr lang="en-ZA" sz="1200" baseline="0" dirty="0"/>
                        <a:t>5 of the Bill proposes amendments to section 8 of the principal Act and provides for situations where an audiovisual fixation or a sound recording can be used without consent for instances that include private study or personal and private use, criticism or review, or reporting on current events, teaching or for scientific research. The clause provides for the acts the broadcaster can perform without consent required in section 5, but where the performer has consented.</a:t>
                      </a:r>
                    </a:p>
                    <a:p>
                      <a:pPr algn="just"/>
                      <a:r>
                        <a:rPr lang="en-ZA" sz="1200" i="1" baseline="0" dirty="0">
                          <a:solidFill>
                            <a:srgbClr val="FF0000"/>
                          </a:solidFill>
                        </a:rPr>
                        <a:t>Pages 8-9 of the Bill.</a:t>
                      </a:r>
                      <a:endParaRPr lang="en-ZA" sz="1200" i="1" dirty="0">
                        <a:solidFill>
                          <a:srgbClr val="FF0000"/>
                        </a:solidFill>
                      </a:endParaRPr>
                    </a:p>
                  </a:txBody>
                  <a:tcPr marL="68580" marR="68580" marT="34290" marB="34290"/>
                </a:tc>
                <a:extLst>
                  <a:ext uri="{0D108BD9-81ED-4DB2-BD59-A6C34878D82A}">
                    <a16:rowId xmlns="" xmlns:a16="http://schemas.microsoft.com/office/drawing/2014/main" val="10002"/>
                  </a:ext>
                </a:extLst>
              </a:tr>
              <a:tr h="829865">
                <a:tc>
                  <a:txBody>
                    <a:bodyPr/>
                    <a:lstStyle/>
                    <a:p>
                      <a:pPr algn="just"/>
                      <a:r>
                        <a:rPr lang="en-US" sz="1200" i="0" dirty="0">
                          <a:latin typeface="+mn-lt"/>
                        </a:rPr>
                        <a:t>Regulations </a:t>
                      </a:r>
                    </a:p>
                    <a:p>
                      <a:pPr algn="just"/>
                      <a:endParaRPr lang="en-ZA" sz="1200" i="0" dirty="0">
                        <a:latin typeface="+mn-lt"/>
                      </a:endParaRPr>
                    </a:p>
                  </a:txBody>
                  <a:tcPr marL="68580" marR="68580" marT="34290" marB="34290"/>
                </a:tc>
                <a:tc>
                  <a:txBody>
                    <a:bodyPr/>
                    <a:lstStyle/>
                    <a:p>
                      <a:pPr algn="just"/>
                      <a:r>
                        <a:rPr lang="en-ZA" sz="1200" i="0" dirty="0">
                          <a:solidFill>
                            <a:schemeClr val="tx1"/>
                          </a:solidFill>
                        </a:rPr>
                        <a:t>Clause 6 of the Bill empowers the Minister to make regulations regarding</a:t>
                      </a:r>
                      <a:r>
                        <a:rPr lang="en-ZA" sz="1200" i="0" baseline="0" dirty="0">
                          <a:solidFill>
                            <a:schemeClr val="tx1"/>
                          </a:solidFill>
                        </a:rPr>
                        <a:t> </a:t>
                      </a:r>
                      <a:r>
                        <a:rPr lang="en-ZA" sz="1200" i="0" dirty="0">
                          <a:solidFill>
                            <a:schemeClr val="tx1"/>
                          </a:solidFill>
                        </a:rPr>
                        <a:t>compulsory and standard contractual</a:t>
                      </a:r>
                      <a:r>
                        <a:rPr lang="en-ZA" sz="1200" i="0" baseline="0" dirty="0">
                          <a:solidFill>
                            <a:schemeClr val="tx1"/>
                          </a:solidFill>
                        </a:rPr>
                        <a:t> </a:t>
                      </a:r>
                      <a:r>
                        <a:rPr lang="en-ZA" sz="1200" i="0" dirty="0">
                          <a:solidFill>
                            <a:schemeClr val="tx1"/>
                          </a:solidFill>
                        </a:rPr>
                        <a:t>terms as well as to provide guidelines to performers</a:t>
                      </a:r>
                      <a:r>
                        <a:rPr lang="en-ZA" sz="1200" i="0" baseline="0" dirty="0">
                          <a:solidFill>
                            <a:schemeClr val="tx1"/>
                          </a:solidFill>
                        </a:rPr>
                        <a:t> </a:t>
                      </a:r>
                      <a:r>
                        <a:rPr lang="en-ZA" sz="1200" i="0" dirty="0">
                          <a:solidFill>
                            <a:schemeClr val="tx1"/>
                          </a:solidFill>
                        </a:rPr>
                        <a:t>when granting consent.</a:t>
                      </a:r>
                    </a:p>
                    <a:p>
                      <a:pPr algn="just"/>
                      <a:r>
                        <a:rPr lang="en-ZA" sz="1200" i="1" dirty="0">
                          <a:solidFill>
                            <a:srgbClr val="FF0000"/>
                          </a:solidFill>
                        </a:rPr>
                        <a:t>Page 9 of the Bill.</a:t>
                      </a:r>
                    </a:p>
                  </a:txBody>
                  <a:tcPr marL="68580" marR="68580" marT="34290" marB="34290"/>
                </a:tc>
                <a:extLst>
                  <a:ext uri="{0D108BD9-81ED-4DB2-BD59-A6C34878D82A}">
                    <a16:rowId xmlns="" xmlns:a16="http://schemas.microsoft.com/office/drawing/2014/main" val="10003"/>
                  </a:ext>
                </a:extLst>
              </a:tr>
            </a:tbl>
          </a:graphicData>
        </a:graphic>
      </p:graphicFrame>
      <p:sp>
        <p:nvSpPr>
          <p:cNvPr id="15364" name="Slide Number Placeholder 3"/>
          <p:cNvSpPr>
            <a:spLocks noGrp="1"/>
          </p:cNvSpPr>
          <p:nvPr>
            <p:ph type="sldNum" sz="quarter" idx="4294967295"/>
          </p:nvPr>
        </p:nvSpPr>
        <p:spPr>
          <a:xfrm>
            <a:off x="7740352" y="5868461"/>
            <a:ext cx="946448" cy="440859"/>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A14F594E-AD98-4FD8-A16A-7A24E2513393}" type="slidenum">
              <a:rPr lang="en-US" sz="1050" b="0" smtClean="0">
                <a:solidFill>
                  <a:srgbClr val="000000"/>
                </a:solidFill>
              </a:rPr>
              <a:t>59</a:t>
            </a:fld>
            <a:endParaRPr lang="en-US" sz="1050" b="0" dirty="0">
              <a:solidFill>
                <a:srgbClr val="000000"/>
              </a:solidFill>
            </a:endParaRPr>
          </a:p>
        </p:txBody>
      </p:sp>
    </p:spTree>
    <p:extLst>
      <p:ext uri="{BB962C8B-B14F-4D97-AF65-F5344CB8AC3E}">
        <p14:creationId xmlns:p14="http://schemas.microsoft.com/office/powerpoint/2010/main" val="3857453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STATUTORY &amp; POLICY CONTEXT</a:t>
            </a:r>
            <a:endParaRPr lang="en-US" dirty="0"/>
          </a:p>
        </p:txBody>
      </p:sp>
      <p:sp>
        <p:nvSpPr>
          <p:cNvPr id="3" name="Content Placeholder 2"/>
          <p:cNvSpPr>
            <a:spLocks noGrp="1"/>
          </p:cNvSpPr>
          <p:nvPr>
            <p:ph idx="1"/>
          </p:nvPr>
        </p:nvSpPr>
        <p:spPr>
          <a:xfrm>
            <a:off x="611560" y="1412777"/>
            <a:ext cx="7922840" cy="4392488"/>
          </a:xfrm>
        </p:spPr>
        <p:txBody>
          <a:bodyPr>
            <a:normAutofit fontScale="92500" lnSpcReduction="20000"/>
          </a:bodyPr>
          <a:lstStyle/>
          <a:p>
            <a:pPr marL="292219" lvl="0" indent="-292219" algn="just" defTabSz="389626">
              <a:buClr>
                <a:srgbClr val="FF6600"/>
              </a:buClr>
            </a:pPr>
            <a:r>
              <a:rPr lang="en-US" dirty="0" smtClean="0">
                <a:solidFill>
                  <a:srgbClr val="E46C0A"/>
                </a:solidFill>
                <a:latin typeface="Arial" charset="0"/>
                <a:cs typeface="+mn-cs"/>
              </a:rPr>
              <a:t>The Constitution of the Republic of South Africa and the National Development Plan;</a:t>
            </a:r>
          </a:p>
          <a:p>
            <a:pPr marL="292219" lvl="0" indent="-292219" algn="just" defTabSz="389626">
              <a:buClr>
                <a:srgbClr val="FF6600"/>
              </a:buClr>
            </a:pPr>
            <a:r>
              <a:rPr lang="en-US" dirty="0" smtClean="0">
                <a:solidFill>
                  <a:srgbClr val="E46C0A"/>
                </a:solidFill>
                <a:latin typeface="Arial" charset="0"/>
                <a:cs typeface="+mn-cs"/>
              </a:rPr>
              <a:t>WIPO </a:t>
            </a:r>
            <a:r>
              <a:rPr lang="en-US" dirty="0">
                <a:solidFill>
                  <a:srgbClr val="E46C0A"/>
                </a:solidFill>
                <a:latin typeface="Arial" charset="0"/>
                <a:cs typeface="+mn-cs"/>
              </a:rPr>
              <a:t>Performances and Phonograms Treaty (WPPT) </a:t>
            </a:r>
            <a:r>
              <a:rPr lang="en-US" b="0" dirty="0">
                <a:solidFill>
                  <a:srgbClr val="E46C0A"/>
                </a:solidFill>
                <a:latin typeface="Arial" charset="0"/>
                <a:cs typeface="+mn-cs"/>
              </a:rPr>
              <a:t>administered by the World Intellectual Property Organisation (WIPO), </a:t>
            </a:r>
            <a:r>
              <a:rPr lang="en-ZA" b="0" dirty="0">
                <a:solidFill>
                  <a:srgbClr val="E46C0A"/>
                </a:solidFill>
                <a:latin typeface="Arial" charset="0"/>
                <a:cs typeface="+mn-cs"/>
              </a:rPr>
              <a:t>deals with the rights of two kinds of beneficiaries, particularly in the digital environment: (i) performers (actors, singers, musicians, etc.); and (ii) producers of phonograms (persons or legal entities that take the initiative and have the responsibility for the fixation of sounds</a:t>
            </a:r>
            <a:r>
              <a:rPr lang="en-ZA" b="0" dirty="0" smtClean="0">
                <a:solidFill>
                  <a:srgbClr val="E46C0A"/>
                </a:solidFill>
                <a:latin typeface="Arial" charset="0"/>
                <a:cs typeface="+mn-cs"/>
              </a:rPr>
              <a:t>).</a:t>
            </a:r>
          </a:p>
          <a:p>
            <a:pPr marL="292219" lvl="0" indent="-292219" algn="just" defTabSz="389626">
              <a:buClr>
                <a:srgbClr val="FF6600"/>
              </a:buClr>
            </a:pPr>
            <a:r>
              <a:rPr lang="en-US" dirty="0" smtClean="0">
                <a:solidFill>
                  <a:srgbClr val="E46C0A"/>
                </a:solidFill>
                <a:latin typeface="Arial" charset="0"/>
                <a:cs typeface="+mn-cs"/>
              </a:rPr>
              <a:t>The </a:t>
            </a:r>
            <a:r>
              <a:rPr lang="en-US" dirty="0">
                <a:solidFill>
                  <a:srgbClr val="E46C0A"/>
                </a:solidFill>
                <a:latin typeface="Arial" charset="0"/>
                <a:cs typeface="+mn-cs"/>
              </a:rPr>
              <a:t>Beijing Treaty on </a:t>
            </a:r>
            <a:r>
              <a:rPr lang="en-US" dirty="0" smtClean="0">
                <a:solidFill>
                  <a:srgbClr val="E46C0A"/>
                </a:solidFill>
                <a:latin typeface="Arial" charset="0"/>
                <a:cs typeface="+mn-cs"/>
              </a:rPr>
              <a:t>Protection of Audiovisual Performances </a:t>
            </a:r>
            <a:r>
              <a:rPr lang="en-US" dirty="0">
                <a:solidFill>
                  <a:srgbClr val="E46C0A"/>
                </a:solidFill>
                <a:latin typeface="Arial" charset="0"/>
                <a:cs typeface="+mn-cs"/>
              </a:rPr>
              <a:t>(BTAP) </a:t>
            </a:r>
            <a:r>
              <a:rPr lang="en-ZA" b="0" dirty="0">
                <a:solidFill>
                  <a:srgbClr val="E46C0A"/>
                </a:solidFill>
                <a:latin typeface="Arial" charset="0"/>
                <a:cs typeface="+mn-cs"/>
              </a:rPr>
              <a:t>deals with the intellectual property rights of performers in audio-visual performances.</a:t>
            </a:r>
            <a:r>
              <a:rPr lang="en-US" b="0" dirty="0">
                <a:solidFill>
                  <a:srgbClr val="E46C0A"/>
                </a:solidFill>
                <a:latin typeface="Arial" charset="0"/>
                <a:cs typeface="+mn-cs"/>
              </a:rPr>
              <a:t> It is administered by WIPO, South Africa is not a member.</a:t>
            </a:r>
          </a:p>
          <a:p>
            <a:pPr marL="292219" lvl="0" indent="-292219" algn="just" defTabSz="389626">
              <a:buClr>
                <a:srgbClr val="FF6600"/>
              </a:buClr>
            </a:pPr>
            <a:r>
              <a:rPr lang="en-ZA" dirty="0">
                <a:solidFill>
                  <a:srgbClr val="E46C0A"/>
                </a:solidFill>
                <a:latin typeface="Arial" charset="0"/>
                <a:cs typeface="+mn-cs"/>
              </a:rPr>
              <a:t>WIPO Copyright Treaty (WCT) </a:t>
            </a:r>
            <a:r>
              <a:rPr lang="en-ZA" b="0" dirty="0">
                <a:solidFill>
                  <a:srgbClr val="E46C0A"/>
                </a:solidFill>
                <a:latin typeface="Arial" charset="0"/>
                <a:cs typeface="+mn-cs"/>
              </a:rPr>
              <a:t>deals with protection for authors of literary and artistic works, such as writings and computer programs; original databases; musical works; </a:t>
            </a:r>
            <a:r>
              <a:rPr lang="en-ZA" b="0" dirty="0" smtClean="0">
                <a:solidFill>
                  <a:srgbClr val="E46C0A"/>
                </a:solidFill>
                <a:latin typeface="Arial" charset="0"/>
                <a:cs typeface="+mn-cs"/>
              </a:rPr>
              <a:t>audio-visual </a:t>
            </a:r>
            <a:r>
              <a:rPr lang="en-ZA" b="0" dirty="0">
                <a:solidFill>
                  <a:srgbClr val="E46C0A"/>
                </a:solidFill>
                <a:latin typeface="Arial" charset="0"/>
                <a:cs typeface="+mn-cs"/>
              </a:rPr>
              <a:t>works; works of fine art and </a:t>
            </a:r>
            <a:r>
              <a:rPr lang="en-ZA" b="0" dirty="0" smtClean="0">
                <a:solidFill>
                  <a:srgbClr val="E46C0A"/>
                </a:solidFill>
                <a:latin typeface="Arial" charset="0"/>
                <a:cs typeface="+mn-cs"/>
              </a:rPr>
              <a:t>photographs.</a:t>
            </a:r>
            <a:endParaRPr lang="en-ZA" b="0" dirty="0">
              <a:solidFill>
                <a:srgbClr val="E46C0A"/>
              </a:solidFill>
              <a:latin typeface="Arial" charset="0"/>
              <a:cs typeface="+mn-cs"/>
            </a:endParaRPr>
          </a:p>
          <a:p>
            <a:pPr marL="292219" lvl="0" indent="-292219" algn="just" defTabSz="389626">
              <a:buClr>
                <a:srgbClr val="FF6600"/>
              </a:buClr>
            </a:pPr>
            <a:r>
              <a:rPr lang="en-ZA" dirty="0">
                <a:solidFill>
                  <a:srgbClr val="E46C0A"/>
                </a:solidFill>
                <a:latin typeface="Arial" charset="0"/>
                <a:cs typeface="+mn-cs"/>
              </a:rPr>
              <a:t>Marrakesh VIP Treaty to </a:t>
            </a:r>
            <a:r>
              <a:rPr lang="en-ZA" dirty="0" smtClean="0">
                <a:solidFill>
                  <a:srgbClr val="E46C0A"/>
                </a:solidFill>
                <a:latin typeface="Arial" charset="0"/>
                <a:cs typeface="+mn-cs"/>
              </a:rPr>
              <a:t>Facilitate</a:t>
            </a:r>
            <a:r>
              <a:rPr lang="en-ZA" b="0" dirty="0" smtClean="0">
                <a:solidFill>
                  <a:srgbClr val="E46C0A"/>
                </a:solidFill>
                <a:latin typeface="Arial" charset="0"/>
                <a:cs typeface="+mn-cs"/>
              </a:rPr>
              <a:t>: </a:t>
            </a:r>
            <a:r>
              <a:rPr lang="en-ZA" b="0" dirty="0">
                <a:solidFill>
                  <a:srgbClr val="E46C0A"/>
                </a:solidFill>
                <a:latin typeface="Arial" charset="0"/>
                <a:cs typeface="+mn-cs"/>
              </a:rPr>
              <a:t>to facilitate access to published works for persons who are blind, visually impaired or otherwise print </a:t>
            </a:r>
            <a:r>
              <a:rPr lang="en-ZA" b="0" dirty="0" smtClean="0">
                <a:solidFill>
                  <a:srgbClr val="E46C0A"/>
                </a:solidFill>
                <a:latin typeface="Arial" charset="0"/>
                <a:cs typeface="+mn-cs"/>
              </a:rPr>
              <a:t>disabled;</a:t>
            </a:r>
          </a:p>
          <a:p>
            <a:pPr marL="292219" lvl="0" indent="-292219" algn="just" defTabSz="389626">
              <a:buClr>
                <a:srgbClr val="FF6600"/>
              </a:buClr>
            </a:pPr>
            <a:r>
              <a:rPr lang="en-ZA" dirty="0" smtClean="0">
                <a:solidFill>
                  <a:srgbClr val="E46C0A"/>
                </a:solidFill>
                <a:latin typeface="Arial" charset="0"/>
                <a:cs typeface="+mn-cs"/>
              </a:rPr>
              <a:t>Berne Convention</a:t>
            </a:r>
            <a:r>
              <a:rPr lang="en-ZA" b="0" dirty="0" smtClean="0">
                <a:solidFill>
                  <a:srgbClr val="E46C0A"/>
                </a:solidFill>
                <a:latin typeface="Arial" charset="0"/>
                <a:cs typeface="+mn-cs"/>
              </a:rPr>
              <a:t>: </a:t>
            </a:r>
            <a:r>
              <a:rPr lang="en-ZA" b="0" dirty="0">
                <a:solidFill>
                  <a:srgbClr val="E46C0A"/>
                </a:solidFill>
                <a:latin typeface="Arial" charset="0"/>
                <a:cs typeface="+mn-cs"/>
              </a:rPr>
              <a:t>deals with the protection of literary and artistic </a:t>
            </a:r>
            <a:r>
              <a:rPr lang="en-ZA" b="0" dirty="0" smtClean="0">
                <a:solidFill>
                  <a:srgbClr val="E46C0A"/>
                </a:solidFill>
                <a:latin typeface="Arial" charset="0"/>
                <a:cs typeface="+mn-cs"/>
              </a:rPr>
              <a:t>works;</a:t>
            </a:r>
          </a:p>
          <a:p>
            <a:pPr marL="292219" lvl="0" indent="-292219" algn="just" defTabSz="389626">
              <a:buClr>
                <a:srgbClr val="FF6600"/>
              </a:buClr>
            </a:pPr>
            <a:r>
              <a:rPr lang="en-ZA" dirty="0" smtClean="0">
                <a:solidFill>
                  <a:srgbClr val="E46C0A"/>
                </a:solidFill>
                <a:latin typeface="Arial" charset="0"/>
                <a:cs typeface="+mn-cs"/>
              </a:rPr>
              <a:t>Rome Convention </a:t>
            </a:r>
            <a:r>
              <a:rPr lang="en-ZA" b="0" dirty="0" smtClean="0">
                <a:solidFill>
                  <a:srgbClr val="E46C0A"/>
                </a:solidFill>
                <a:latin typeface="Arial" charset="0"/>
                <a:cs typeface="+mn-cs"/>
              </a:rPr>
              <a:t>-  deals with the protection of performers; </a:t>
            </a:r>
          </a:p>
          <a:p>
            <a:pPr marL="292219" lvl="0" indent="-292219" algn="just" defTabSz="389626">
              <a:buClr>
                <a:srgbClr val="FF6600"/>
              </a:buClr>
            </a:pPr>
            <a:r>
              <a:rPr lang="en-US" dirty="0" smtClean="0"/>
              <a:t>Agreement </a:t>
            </a:r>
            <a:r>
              <a:rPr lang="en-US" dirty="0"/>
              <a:t>on Trade-Related Aspects of Intellectual Property Rights </a:t>
            </a:r>
            <a:r>
              <a:rPr lang="en-US" b="0" dirty="0"/>
              <a:t>(</a:t>
            </a:r>
            <a:r>
              <a:rPr lang="en-US" dirty="0"/>
              <a:t>TRIPS</a:t>
            </a:r>
            <a:r>
              <a:rPr lang="en-US" b="0" dirty="0" smtClean="0"/>
              <a:t>) – </a:t>
            </a:r>
            <a:r>
              <a:rPr lang="en-US" b="0" dirty="0" smtClean="0">
                <a:solidFill>
                  <a:srgbClr val="FF0000"/>
                </a:solidFill>
              </a:rPr>
              <a:t>WTO managed.</a:t>
            </a:r>
            <a:endParaRPr lang="en-US" dirty="0" smtClean="0"/>
          </a:p>
          <a:p>
            <a:pPr marL="0" lvl="0" indent="0" algn="just" defTabSz="389626">
              <a:buClr>
                <a:srgbClr val="FF6600"/>
              </a:buClr>
              <a:buNone/>
            </a:pPr>
            <a:r>
              <a:rPr lang="en-US" dirty="0"/>
              <a:t>(</a:t>
            </a:r>
            <a:r>
              <a:rPr lang="en-US" dirty="0" smtClean="0"/>
              <a:t>South </a:t>
            </a:r>
            <a:r>
              <a:rPr lang="en-US" dirty="0"/>
              <a:t>Africa is a party to the </a:t>
            </a:r>
            <a:r>
              <a:rPr lang="en-US" dirty="0" smtClean="0"/>
              <a:t> </a:t>
            </a:r>
            <a:r>
              <a:rPr lang="en-US" dirty="0" smtClean="0">
                <a:solidFill>
                  <a:srgbClr val="FF0000"/>
                </a:solidFill>
              </a:rPr>
              <a:t>Berne Convention, TRIPS</a:t>
            </a:r>
            <a:r>
              <a:rPr lang="en-US" dirty="0" smtClean="0"/>
              <a:t>, has </a:t>
            </a:r>
            <a:r>
              <a:rPr lang="en-US" dirty="0"/>
              <a:t>signed, but not </a:t>
            </a:r>
            <a:r>
              <a:rPr lang="en-US" dirty="0" smtClean="0"/>
              <a:t>ratified, </a:t>
            </a:r>
            <a:r>
              <a:rPr lang="en-US" dirty="0"/>
              <a:t>the </a:t>
            </a:r>
            <a:r>
              <a:rPr lang="en-US" dirty="0" smtClean="0">
                <a:solidFill>
                  <a:srgbClr val="FF0000"/>
                </a:solidFill>
              </a:rPr>
              <a:t>WCT, WPPT, </a:t>
            </a:r>
            <a:r>
              <a:rPr lang="en-US" dirty="0" smtClean="0"/>
              <a:t>the </a:t>
            </a:r>
            <a:r>
              <a:rPr lang="en-US" dirty="0" smtClean="0">
                <a:solidFill>
                  <a:srgbClr val="FF0000"/>
                </a:solidFill>
              </a:rPr>
              <a:t>VIP Treaty </a:t>
            </a:r>
            <a:r>
              <a:rPr lang="en-US" dirty="0" smtClean="0"/>
              <a:t>, and </a:t>
            </a:r>
            <a:r>
              <a:rPr lang="en-US" dirty="0" smtClean="0">
                <a:solidFill>
                  <a:srgbClr val="FF0000"/>
                </a:solidFill>
              </a:rPr>
              <a:t>has not signed the </a:t>
            </a:r>
            <a:r>
              <a:rPr lang="en-US" dirty="0" smtClean="0"/>
              <a:t>BTAP)</a:t>
            </a:r>
            <a:endParaRPr lang="en-ZA" b="0" dirty="0" smtClean="0">
              <a:solidFill>
                <a:srgbClr val="E46C0A"/>
              </a:solidFill>
              <a:latin typeface="Arial" charset="0"/>
              <a:cs typeface="+mn-cs"/>
            </a:endParaRPr>
          </a:p>
          <a:p>
            <a:pPr marL="0" lvl="0" indent="0" algn="just" defTabSz="389626">
              <a:buClr>
                <a:srgbClr val="FF6600"/>
              </a:buClr>
              <a:buNone/>
            </a:pPr>
            <a:endParaRPr lang="en-ZA" b="0" dirty="0" smtClean="0">
              <a:solidFill>
                <a:srgbClr val="E46C0A"/>
              </a:solidFill>
              <a:latin typeface="Arial" charset="0"/>
              <a:cs typeface="+mn-cs"/>
            </a:endParaRPr>
          </a:p>
          <a:p>
            <a:pPr marL="0" lvl="0" indent="0" algn="just" defTabSz="389626">
              <a:buClr>
                <a:srgbClr val="FF6600"/>
              </a:buClr>
              <a:buNone/>
            </a:pPr>
            <a:endParaRPr lang="en-US" dirty="0"/>
          </a:p>
        </p:txBody>
      </p:sp>
      <p:sp>
        <p:nvSpPr>
          <p:cNvPr id="4" name="Slide Number Placeholder 3"/>
          <p:cNvSpPr>
            <a:spLocks noGrp="1"/>
          </p:cNvSpPr>
          <p:nvPr>
            <p:ph type="sldNum" sz="quarter" idx="4"/>
          </p:nvPr>
        </p:nvSpPr>
        <p:spPr/>
        <p:txBody>
          <a:bodyPr/>
          <a:lstStyle/>
          <a:p>
            <a:fld id="{1A2705D7-F9C7-4FAE-8121-1BE9856C467C}" type="slidenum">
              <a:rPr lang="en-ZA" smtClean="0"/>
              <a:t>6</a:t>
            </a:fld>
            <a:endParaRPr lang="en-ZA" dirty="0" smtClean="0"/>
          </a:p>
        </p:txBody>
      </p:sp>
    </p:spTree>
    <p:extLst>
      <p:ext uri="{BB962C8B-B14F-4D97-AF65-F5344CB8AC3E}">
        <p14:creationId xmlns:p14="http://schemas.microsoft.com/office/powerpoint/2010/main" val="14662703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86612" y="800366"/>
            <a:ext cx="8676034" cy="692358"/>
          </a:xfrm>
          <a:solidFill>
            <a:schemeClr val="accent6">
              <a:lumMod val="75000"/>
            </a:schemeClr>
          </a:solidFill>
        </p:spPr>
        <p:txBody>
          <a:bodyPr>
            <a:normAutofit/>
          </a:bodyPr>
          <a:lstStyle/>
          <a:p>
            <a:r>
              <a:rPr lang="en-ZA" sz="2000" dirty="0">
                <a:solidFill>
                  <a:schemeClr val="bg1"/>
                </a:solidFill>
                <a:latin typeface="Arial" charset="0"/>
              </a:rPr>
              <a:t>Proposed Amendments </a:t>
            </a:r>
          </a:p>
        </p:txBody>
      </p:sp>
      <p:graphicFrame>
        <p:nvGraphicFramePr>
          <p:cNvPr id="4" name="Content Placeholder 3"/>
          <p:cNvGraphicFramePr>
            <a:graphicFrameLocks noGrp="1"/>
          </p:cNvGraphicFramePr>
          <p:nvPr>
            <p:ph idx="1"/>
            <p:extLst/>
          </p:nvPr>
        </p:nvGraphicFramePr>
        <p:xfrm>
          <a:off x="186612" y="1579686"/>
          <a:ext cx="8676034" cy="4347083"/>
        </p:xfrm>
        <a:graphic>
          <a:graphicData uri="http://schemas.openxmlformats.org/drawingml/2006/table">
            <a:tbl>
              <a:tblPr firstRow="1" bandRow="1">
                <a:tableStyleId>{22838BEF-8BB2-4498-84A7-C5851F593DF1}</a:tableStyleId>
              </a:tblPr>
              <a:tblGrid>
                <a:gridCol w="3803511">
                  <a:extLst>
                    <a:ext uri="{9D8B030D-6E8A-4147-A177-3AD203B41FA5}">
                      <a16:colId xmlns="" xmlns:a16="http://schemas.microsoft.com/office/drawing/2014/main" val="20000"/>
                    </a:ext>
                  </a:extLst>
                </a:gridCol>
                <a:gridCol w="4872523">
                  <a:extLst>
                    <a:ext uri="{9D8B030D-6E8A-4147-A177-3AD203B41FA5}">
                      <a16:colId xmlns="" xmlns:a16="http://schemas.microsoft.com/office/drawing/2014/main" val="20001"/>
                    </a:ext>
                  </a:extLst>
                </a:gridCol>
              </a:tblGrid>
              <a:tr h="377063">
                <a:tc>
                  <a:txBody>
                    <a:bodyPr/>
                    <a:lstStyle/>
                    <a:p>
                      <a:pPr algn="just"/>
                      <a:endParaRPr lang="en-ZA" sz="1600" dirty="0"/>
                    </a:p>
                  </a:txBody>
                  <a:tcPr marL="68580" marR="68580" marT="34290" marB="34290"/>
                </a:tc>
                <a:tc>
                  <a:txBody>
                    <a:bodyPr/>
                    <a:lstStyle/>
                    <a:p>
                      <a:r>
                        <a:rPr lang="en-ZA" sz="1600" dirty="0"/>
                        <a:t>What</a:t>
                      </a:r>
                      <a:r>
                        <a:rPr lang="en-ZA" sz="1600" baseline="0" dirty="0"/>
                        <a:t> the Bill provides</a:t>
                      </a:r>
                      <a:endParaRPr lang="en-ZA" sz="1600" dirty="0"/>
                    </a:p>
                  </a:txBody>
                  <a:tcPr marL="68580" marR="68580" marT="34290" marB="34290"/>
                </a:tc>
                <a:extLst>
                  <a:ext uri="{0D108BD9-81ED-4DB2-BD59-A6C34878D82A}">
                    <a16:rowId xmlns="" xmlns:a16="http://schemas.microsoft.com/office/drawing/2014/main" val="10000"/>
                  </a:ext>
                </a:extLst>
              </a:tr>
              <a:tr h="3548804">
                <a:tc>
                  <a:txBody>
                    <a:bodyPr/>
                    <a:lstStyle/>
                    <a:p>
                      <a:r>
                        <a:rPr lang="en-ZA" sz="1600" dirty="0"/>
                        <a:t>Technological</a:t>
                      </a:r>
                      <a:r>
                        <a:rPr lang="en-ZA" sz="1600" baseline="0" dirty="0"/>
                        <a:t> Protection Measures (TPM) and Copyright Management Information (CMI)</a:t>
                      </a:r>
                      <a:r>
                        <a:rPr lang="en-ZA" sz="1600" dirty="0"/>
                        <a:t> </a:t>
                      </a:r>
                    </a:p>
                  </a:txBody>
                  <a:tcPr marL="68580" marR="68580" marT="34290" marB="34290"/>
                </a:tc>
                <a:tc>
                  <a:txBody>
                    <a:bodyPr/>
                    <a:lstStyle/>
                    <a:p>
                      <a:pPr algn="just"/>
                      <a:r>
                        <a:rPr lang="en-ZA" sz="1600" dirty="0"/>
                        <a:t>Clauses 7 and 8 of the Bill proposes the insertion of sections 8E, 8F, 8G and</a:t>
                      </a:r>
                      <a:r>
                        <a:rPr lang="en-ZA" sz="1600" baseline="0" dirty="0"/>
                        <a:t> </a:t>
                      </a:r>
                      <a:r>
                        <a:rPr lang="en-ZA" sz="1600" dirty="0"/>
                        <a:t>8H to provide for the prohibited conduct in relation to a Technological</a:t>
                      </a:r>
                      <a:r>
                        <a:rPr lang="en-ZA" sz="1600" baseline="0" dirty="0"/>
                        <a:t> </a:t>
                      </a:r>
                      <a:r>
                        <a:rPr lang="en-ZA" sz="1600" dirty="0"/>
                        <a:t>Protection Measures, which is aligned with sections 28O and 28P of the</a:t>
                      </a:r>
                      <a:r>
                        <a:rPr lang="en-ZA" sz="1600" baseline="0" dirty="0"/>
                        <a:t> </a:t>
                      </a:r>
                      <a:r>
                        <a:rPr lang="en-ZA" sz="1600" dirty="0"/>
                        <a:t>Copyright Act, 1978, to apply in respect of performances fixed or fixed</a:t>
                      </a:r>
                      <a:r>
                        <a:rPr lang="en-ZA" sz="1600" baseline="0" dirty="0"/>
                        <a:t> </a:t>
                      </a:r>
                      <a:r>
                        <a:rPr lang="en-ZA" sz="1600" dirty="0"/>
                        <a:t>in audiovisual fixations; and provide for the prohibited conduct in relation to the removal or</a:t>
                      </a:r>
                      <a:r>
                        <a:rPr lang="en-ZA" sz="1600" baseline="0" dirty="0"/>
                        <a:t> </a:t>
                      </a:r>
                      <a:r>
                        <a:rPr lang="en-ZA" sz="1600" dirty="0"/>
                        <a:t>modification of copyright management information; and the exceptions</a:t>
                      </a:r>
                      <a:r>
                        <a:rPr lang="en-ZA" sz="1600" baseline="0" dirty="0"/>
                        <a:t> </a:t>
                      </a:r>
                      <a:r>
                        <a:rPr lang="en-ZA" sz="1600" dirty="0"/>
                        <a:t>relating to such removal or modification, which is aligned with</a:t>
                      </a:r>
                      <a:r>
                        <a:rPr lang="en-ZA" sz="1600" baseline="0" dirty="0"/>
                        <a:t> </a:t>
                      </a:r>
                      <a:r>
                        <a:rPr lang="en-ZA" sz="1600" dirty="0"/>
                        <a:t>sections 28Q and 28R of the Copyright Act, 1978, to be applicable in</a:t>
                      </a:r>
                      <a:r>
                        <a:rPr lang="en-ZA" sz="1600" baseline="0" dirty="0"/>
                        <a:t> </a:t>
                      </a:r>
                      <a:r>
                        <a:rPr lang="en-ZA" sz="1600" dirty="0"/>
                        <a:t>respect of performances that are fixed or fixed in audiovisual fixation.</a:t>
                      </a:r>
                      <a:r>
                        <a:rPr lang="en-ZA" sz="1600" baseline="0" dirty="0"/>
                        <a:t> </a:t>
                      </a:r>
                      <a:r>
                        <a:rPr lang="en-ZA" sz="1600" dirty="0"/>
                        <a:t>The Bill in clause 8 makes it an offence to contravene these</a:t>
                      </a:r>
                      <a:r>
                        <a:rPr lang="en-ZA" sz="1600" baseline="0" dirty="0"/>
                        <a:t> </a:t>
                      </a:r>
                      <a:r>
                        <a:rPr lang="en-ZA" sz="1600" dirty="0"/>
                        <a:t>prohibitions and provides for a sanction.</a:t>
                      </a:r>
                    </a:p>
                    <a:p>
                      <a:r>
                        <a:rPr lang="en-ZA" sz="1600" i="1" dirty="0">
                          <a:solidFill>
                            <a:srgbClr val="FF0000"/>
                          </a:solidFill>
                        </a:rPr>
                        <a:t>Pages</a:t>
                      </a:r>
                      <a:r>
                        <a:rPr lang="en-ZA" sz="1600" i="1" baseline="0" dirty="0">
                          <a:solidFill>
                            <a:srgbClr val="FF0000"/>
                          </a:solidFill>
                        </a:rPr>
                        <a:t> 9-11 </a:t>
                      </a:r>
                      <a:r>
                        <a:rPr lang="en-ZA" sz="1600" i="1" dirty="0">
                          <a:solidFill>
                            <a:srgbClr val="FF0000"/>
                          </a:solidFill>
                        </a:rPr>
                        <a:t>of the Bill.</a:t>
                      </a:r>
                    </a:p>
                  </a:txBody>
                  <a:tcPr marL="68580" marR="68580" marT="34290" marB="34290"/>
                </a:tc>
                <a:extLst>
                  <a:ext uri="{0D108BD9-81ED-4DB2-BD59-A6C34878D82A}">
                    <a16:rowId xmlns="" xmlns:a16="http://schemas.microsoft.com/office/drawing/2014/main" val="10001"/>
                  </a:ext>
                </a:extLst>
              </a:tr>
            </a:tbl>
          </a:graphicData>
        </a:graphic>
      </p:graphicFrame>
      <p:sp>
        <p:nvSpPr>
          <p:cNvPr id="15364" name="Slide Number Placeholder 3"/>
          <p:cNvSpPr>
            <a:spLocks noGrp="1"/>
          </p:cNvSpPr>
          <p:nvPr>
            <p:ph type="sldNum" sz="quarter" idx="4294967295"/>
          </p:nvPr>
        </p:nvSpPr>
        <p:spPr>
          <a:xfrm>
            <a:off x="7884368" y="5868461"/>
            <a:ext cx="802432" cy="440859"/>
          </a:xfrm>
          <a:prstGeom prst="rect">
            <a:avLst/>
          </a:prstGeom>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000" b="1">
                <a:solidFill>
                  <a:schemeClr val="bg2"/>
                </a:solidFill>
                <a:latin typeface="Arial" charset="0"/>
                <a:ea typeface="ＭＳ Ｐゴシック" charset="0"/>
                <a:cs typeface="Arial" charset="0"/>
              </a:defRPr>
            </a:lvl1pPr>
            <a:lvl2pPr marL="557190" indent="-214304">
              <a:defRPr sz="3000" b="1">
                <a:solidFill>
                  <a:schemeClr val="bg2"/>
                </a:solidFill>
                <a:latin typeface="Arial" charset="0"/>
                <a:ea typeface="Arial" charset="0"/>
                <a:cs typeface="Arial" charset="0"/>
              </a:defRPr>
            </a:lvl2pPr>
            <a:lvl3pPr marL="857216" indent="-171443">
              <a:defRPr sz="3000" b="1">
                <a:solidFill>
                  <a:schemeClr val="bg2"/>
                </a:solidFill>
                <a:latin typeface="Arial" charset="0"/>
                <a:ea typeface="Arial" charset="0"/>
                <a:cs typeface="Arial" charset="0"/>
              </a:defRPr>
            </a:lvl3pPr>
            <a:lvl4pPr marL="1200102" indent="-171443">
              <a:defRPr sz="3000" b="1">
                <a:solidFill>
                  <a:schemeClr val="bg2"/>
                </a:solidFill>
                <a:latin typeface="Arial" charset="0"/>
                <a:ea typeface="Arial" charset="0"/>
                <a:cs typeface="Arial" charset="0"/>
              </a:defRPr>
            </a:lvl4pPr>
            <a:lvl5pPr marL="1542988" indent="-171443">
              <a:defRPr sz="3000" b="1">
                <a:solidFill>
                  <a:schemeClr val="bg2"/>
                </a:solidFill>
                <a:latin typeface="Arial" charset="0"/>
                <a:ea typeface="Arial" charset="0"/>
                <a:cs typeface="Arial" charset="0"/>
              </a:defRPr>
            </a:lvl5pPr>
            <a:lvl6pPr marL="1885874" indent="-171443" eaLnBrk="0" fontAlgn="base" hangingPunct="0">
              <a:spcBef>
                <a:spcPct val="50000"/>
              </a:spcBef>
              <a:spcAft>
                <a:spcPct val="0"/>
              </a:spcAft>
              <a:defRPr sz="3000" b="1">
                <a:solidFill>
                  <a:schemeClr val="bg2"/>
                </a:solidFill>
                <a:latin typeface="Arial" charset="0"/>
                <a:ea typeface="Arial" charset="0"/>
                <a:cs typeface="Arial" charset="0"/>
              </a:defRPr>
            </a:lvl6pPr>
            <a:lvl7pPr marL="2228761" indent="-171443" eaLnBrk="0" fontAlgn="base" hangingPunct="0">
              <a:spcBef>
                <a:spcPct val="50000"/>
              </a:spcBef>
              <a:spcAft>
                <a:spcPct val="0"/>
              </a:spcAft>
              <a:defRPr sz="3000" b="1">
                <a:solidFill>
                  <a:schemeClr val="bg2"/>
                </a:solidFill>
                <a:latin typeface="Arial" charset="0"/>
                <a:ea typeface="Arial" charset="0"/>
                <a:cs typeface="Arial" charset="0"/>
              </a:defRPr>
            </a:lvl7pPr>
            <a:lvl8pPr marL="2571647" indent="-171443" eaLnBrk="0" fontAlgn="base" hangingPunct="0">
              <a:spcBef>
                <a:spcPct val="50000"/>
              </a:spcBef>
              <a:spcAft>
                <a:spcPct val="0"/>
              </a:spcAft>
              <a:defRPr sz="3000" b="1">
                <a:solidFill>
                  <a:schemeClr val="bg2"/>
                </a:solidFill>
                <a:latin typeface="Arial" charset="0"/>
                <a:ea typeface="Arial" charset="0"/>
                <a:cs typeface="Arial" charset="0"/>
              </a:defRPr>
            </a:lvl8pPr>
            <a:lvl9pPr marL="2914533" indent="-171443" eaLnBrk="0" fontAlgn="base" hangingPunct="0">
              <a:spcBef>
                <a:spcPct val="50000"/>
              </a:spcBef>
              <a:spcAft>
                <a:spcPct val="0"/>
              </a:spcAft>
              <a:defRPr sz="3000" b="1">
                <a:solidFill>
                  <a:schemeClr val="bg2"/>
                </a:solidFill>
                <a:latin typeface="Arial" charset="0"/>
                <a:ea typeface="Arial" charset="0"/>
                <a:cs typeface="Arial" charset="0"/>
              </a:defRPr>
            </a:lvl9pPr>
          </a:lstStyle>
          <a:p>
            <a:pPr defTabSz="685773" fontAlgn="base">
              <a:spcAft>
                <a:spcPct val="0"/>
              </a:spcAft>
            </a:pPr>
            <a:fld id="{9252AC1B-D5C5-47A9-BF09-AE3E7CE87EDD}" type="slidenum">
              <a:rPr lang="en-US" sz="1050" b="0" smtClean="0">
                <a:solidFill>
                  <a:srgbClr val="000000"/>
                </a:solidFill>
              </a:rPr>
              <a:t>60</a:t>
            </a:fld>
            <a:endParaRPr lang="en-US" sz="1050" b="0" dirty="0">
              <a:solidFill>
                <a:srgbClr val="000000"/>
              </a:solidFill>
            </a:endParaRPr>
          </a:p>
        </p:txBody>
      </p:sp>
    </p:spTree>
    <p:extLst>
      <p:ext uri="{BB962C8B-B14F-4D97-AF65-F5344CB8AC3E}">
        <p14:creationId xmlns:p14="http://schemas.microsoft.com/office/powerpoint/2010/main" val="390266062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403648" y="2492896"/>
            <a:ext cx="5997352" cy="1224136"/>
          </a:xfrm>
        </p:spPr>
        <p:txBody>
          <a:bodyPr>
            <a:normAutofit/>
          </a:bodyPr>
          <a:lstStyle/>
          <a:p>
            <a:pPr algn="ctr"/>
            <a:r>
              <a:rPr lang="en-ZA" sz="5400" dirty="0" smtClean="0">
                <a:solidFill>
                  <a:schemeClr val="accent6">
                    <a:lumMod val="75000"/>
                  </a:schemeClr>
                </a:solidFill>
              </a:rPr>
              <a:t>Thank You</a:t>
            </a:r>
            <a:endParaRPr lang="en-US" sz="5400" dirty="0">
              <a:solidFill>
                <a:schemeClr val="accent6">
                  <a:lumMod val="75000"/>
                </a:schemeClr>
              </a:solidFill>
              <a:latin typeface="+mj-lt"/>
            </a:endParaRPr>
          </a:p>
        </p:txBody>
      </p:sp>
      <p:sp>
        <p:nvSpPr>
          <p:cNvPr id="2" name="Slide Number Placeholder 1"/>
          <p:cNvSpPr>
            <a:spLocks noGrp="1"/>
          </p:cNvSpPr>
          <p:nvPr>
            <p:ph type="sldNum" sz="quarter" idx="4"/>
          </p:nvPr>
        </p:nvSpPr>
        <p:spPr/>
        <p:txBody>
          <a:bodyPr/>
          <a:lstStyle/>
          <a:p>
            <a:fld id="{1481E8A8-7F20-4524-A338-C0EABABB8D0A}" type="slidenum">
              <a:rPr lang="en-ZA" smtClean="0"/>
              <a:t>61</a:t>
            </a:fld>
            <a:endParaRPr lang="en-ZA" dirty="0" smtClean="0"/>
          </a:p>
        </p:txBody>
      </p:sp>
    </p:spTree>
    <p:extLst>
      <p:ext uri="{BB962C8B-B14F-4D97-AF65-F5344CB8AC3E}">
        <p14:creationId xmlns:p14="http://schemas.microsoft.com/office/powerpoint/2010/main" val="27626892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marL="0" marR="0" algn="ctr">
              <a:lnSpc>
                <a:spcPct val="107000"/>
              </a:lnSpc>
              <a:spcBef>
                <a:spcPts val="0"/>
              </a:spcBef>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 </a:t>
            </a:r>
            <a:r>
              <a:rPr lang="en-US" dirty="0" smtClean="0">
                <a:latin typeface="Calibri" panose="020F0502020204030204" pitchFamily="34" charset="0"/>
                <a:ea typeface="Calibri" panose="020F0502020204030204" pitchFamily="34" charset="0"/>
                <a:cs typeface="Times New Roman" panose="02020603050405020304" pitchFamily="18" charset="0"/>
              </a:rPr>
              <a:t>SUMMARY OF JOURNEY  &amp;  CONTEXT</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Slide Number Placeholder 3"/>
          <p:cNvSpPr>
            <a:spLocks noGrp="1"/>
          </p:cNvSpPr>
          <p:nvPr>
            <p:ph type="sldNum" sz="quarter" idx="4"/>
          </p:nvPr>
        </p:nvSpPr>
        <p:spPr/>
        <p:txBody>
          <a:bodyPr/>
          <a:lstStyle/>
          <a:p>
            <a:fld id="{6A7525EF-CE73-4F8E-B0F8-29C8E9304C1B}" type="slidenum">
              <a:rPr lang="en-ZA" smtClean="0"/>
              <a:t>7</a:t>
            </a:fld>
            <a:endParaRPr lang="en-ZA" dirty="0" smtClean="0"/>
          </a:p>
        </p:txBody>
      </p:sp>
      <p:pic>
        <p:nvPicPr>
          <p:cNvPr id="5" name="Content Placeholder 8"/>
          <p:cNvPicPr>
            <a:picLocks noGrp="1" noChangeAspect="1"/>
          </p:cNvPicPr>
          <p:nvPr>
            <p:ph idx="1"/>
          </p:nvPr>
        </p:nvPicPr>
        <p:blipFill>
          <a:blip r:embed="rId2"/>
          <a:stretch>
            <a:fillRect/>
          </a:stretch>
        </p:blipFill>
        <p:spPr>
          <a:xfrm>
            <a:off x="827584" y="1642244"/>
            <a:ext cx="7917602" cy="4343400"/>
          </a:xfrm>
          <a:prstGeom prst="rect">
            <a:avLst/>
          </a:prstGeom>
          <a:ln w="12700">
            <a:solidFill>
              <a:schemeClr val="tx1"/>
            </a:solidFill>
          </a:ln>
        </p:spPr>
      </p:pic>
    </p:spTree>
    <p:extLst>
      <p:ext uri="{BB962C8B-B14F-4D97-AF65-F5344CB8AC3E}">
        <p14:creationId xmlns:p14="http://schemas.microsoft.com/office/powerpoint/2010/main" val="527034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 OF THE BILLS</a:t>
            </a:r>
            <a:endParaRPr lang="en-US" dirty="0"/>
          </a:p>
        </p:txBody>
      </p:sp>
      <p:sp>
        <p:nvSpPr>
          <p:cNvPr id="3" name="Content Placeholder 2"/>
          <p:cNvSpPr>
            <a:spLocks noGrp="1"/>
          </p:cNvSpPr>
          <p:nvPr>
            <p:ph idx="1"/>
          </p:nvPr>
        </p:nvSpPr>
        <p:spPr>
          <a:xfrm>
            <a:off x="457200" y="1600201"/>
            <a:ext cx="8077200" cy="4343400"/>
          </a:xfrm>
        </p:spPr>
        <p:txBody>
          <a:bodyPr>
            <a:normAutofit/>
          </a:bodyPr>
          <a:lstStyle/>
          <a:p>
            <a:pPr marL="292219" lvl="0" indent="-292219" algn="just" defTabSz="389626">
              <a:buFont typeface="Arial"/>
              <a:buChar char="•"/>
            </a:pPr>
            <a:r>
              <a:rPr lang="en-US" sz="2000" dirty="0">
                <a:solidFill>
                  <a:srgbClr val="F8A928"/>
                </a:solidFill>
                <a:latin typeface="Arial" panose="020B0604020202020204" pitchFamily="34" charset="0"/>
                <a:cs typeface="Arial" panose="020B0604020202020204" pitchFamily="34" charset="0"/>
              </a:rPr>
              <a:t>T</a:t>
            </a:r>
            <a:r>
              <a:rPr lang="en-ZA" sz="2000" dirty="0">
                <a:solidFill>
                  <a:srgbClr val="F8A928"/>
                </a:solidFill>
                <a:latin typeface="Arial" panose="020B0604020202020204" pitchFamily="34" charset="0"/>
                <a:cs typeface="Arial" panose="020B0604020202020204" pitchFamily="34" charset="0"/>
              </a:rPr>
              <a:t>o develop a legal framework on Copyright and related rights that will promote accessibility to producers, users and consumers in a balanced manner; </a:t>
            </a:r>
            <a:endParaRPr lang="en-ZA" sz="2000" dirty="0" smtClean="0">
              <a:solidFill>
                <a:srgbClr val="F8A928"/>
              </a:solidFill>
              <a:latin typeface="Arial" panose="020B0604020202020204" pitchFamily="34" charset="0"/>
              <a:cs typeface="Arial" panose="020B0604020202020204" pitchFamily="34" charset="0"/>
            </a:endParaRPr>
          </a:p>
          <a:p>
            <a:pPr marL="292219" lvl="0" indent="-292219" algn="just" defTabSz="389626">
              <a:buFont typeface="Arial"/>
              <a:buChar char="•"/>
            </a:pPr>
            <a:r>
              <a:rPr lang="en-ZA" sz="2000" dirty="0" smtClean="0">
                <a:solidFill>
                  <a:srgbClr val="F8A928"/>
                </a:solidFill>
                <a:latin typeface="Arial" panose="020B0604020202020204" pitchFamily="34" charset="0"/>
                <a:cs typeface="Arial" panose="020B0604020202020204" pitchFamily="34" charset="0"/>
              </a:rPr>
              <a:t>To </a:t>
            </a:r>
            <a:r>
              <a:rPr lang="en-ZA" sz="2000" dirty="0">
                <a:solidFill>
                  <a:srgbClr val="F8A928"/>
                </a:solidFill>
                <a:latin typeface="Arial" panose="020B0604020202020204" pitchFamily="34" charset="0"/>
                <a:cs typeface="Arial" panose="020B0604020202020204" pitchFamily="34" charset="0"/>
              </a:rPr>
              <a:t>introduce provisions, which deal with matters pertaining to collective management. </a:t>
            </a:r>
            <a:r>
              <a:rPr lang="en-ZA" sz="2000" dirty="0" smtClean="0">
                <a:solidFill>
                  <a:srgbClr val="F8A928"/>
                </a:solidFill>
                <a:latin typeface="Arial" panose="020B0604020202020204" pitchFamily="34" charset="0"/>
                <a:cs typeface="Arial" panose="020B0604020202020204" pitchFamily="34" charset="0"/>
              </a:rPr>
              <a:t>This as part of introducing an improved system to regulate the collection, management and distribution of royalties;</a:t>
            </a:r>
          </a:p>
          <a:p>
            <a:pPr marL="292219" lvl="0" indent="-292219" algn="just" defTabSz="389626">
              <a:buFont typeface="Arial"/>
              <a:buChar char="•"/>
            </a:pPr>
            <a:r>
              <a:rPr lang="en-ZA" sz="2000" dirty="0" smtClean="0">
                <a:solidFill>
                  <a:srgbClr val="F8A928"/>
                </a:solidFill>
                <a:latin typeface="Arial" panose="020B0604020202020204" pitchFamily="34" charset="0"/>
                <a:cs typeface="Arial" panose="020B0604020202020204" pitchFamily="34" charset="0"/>
              </a:rPr>
              <a:t>To </a:t>
            </a:r>
            <a:r>
              <a:rPr lang="en-ZA" sz="2000" dirty="0">
                <a:solidFill>
                  <a:srgbClr val="F8A928"/>
                </a:solidFill>
                <a:latin typeface="Arial" panose="020B0604020202020204" pitchFamily="34" charset="0"/>
                <a:cs typeface="Arial" panose="020B0604020202020204" pitchFamily="34" charset="0"/>
              </a:rPr>
              <a:t>deal with the protection of works and rights of authors in the digital environment.</a:t>
            </a:r>
          </a:p>
          <a:p>
            <a:pPr marL="292219" lvl="0" indent="-292219" algn="just" defTabSz="389626">
              <a:buFont typeface="Arial"/>
              <a:buChar char="•"/>
            </a:pPr>
            <a:r>
              <a:rPr lang="en-ZA" sz="2000" dirty="0" smtClean="0">
                <a:solidFill>
                  <a:srgbClr val="F8A928"/>
                </a:solidFill>
                <a:latin typeface="Arial" panose="020B0604020202020204" pitchFamily="34" charset="0"/>
                <a:cs typeface="Arial" panose="020B0604020202020204" pitchFamily="34" charset="0"/>
              </a:rPr>
              <a:t>To provide for </a:t>
            </a:r>
            <a:r>
              <a:rPr lang="en-ZA" sz="2000" dirty="0">
                <a:solidFill>
                  <a:srgbClr val="F8A928"/>
                </a:solidFill>
                <a:latin typeface="Arial" panose="020B0604020202020204" pitchFamily="34" charset="0"/>
                <a:cs typeface="Arial" panose="020B0604020202020204" pitchFamily="34" charset="0"/>
              </a:rPr>
              <a:t>standard contractual terms to empower </a:t>
            </a:r>
            <a:r>
              <a:rPr lang="en-ZA" sz="2000" dirty="0" smtClean="0">
                <a:solidFill>
                  <a:srgbClr val="F8A928"/>
                </a:solidFill>
                <a:latin typeface="Arial" panose="020B0604020202020204" pitchFamily="34" charset="0"/>
                <a:cs typeface="Arial" panose="020B0604020202020204" pitchFamily="34" charset="0"/>
              </a:rPr>
              <a:t>practitioners. </a:t>
            </a:r>
            <a:r>
              <a:rPr lang="en-ZA" sz="2000" dirty="0">
                <a:solidFill>
                  <a:srgbClr val="F8A928"/>
                </a:solidFill>
                <a:latin typeface="Arial" panose="020B0604020202020204" pitchFamily="34" charset="0"/>
                <a:cs typeface="Arial" panose="020B0604020202020204" pitchFamily="34" charset="0"/>
              </a:rPr>
              <a:t>This </a:t>
            </a:r>
            <a:r>
              <a:rPr lang="en-ZA" sz="2000" dirty="0" smtClean="0">
                <a:solidFill>
                  <a:srgbClr val="F8A928"/>
                </a:solidFill>
                <a:latin typeface="Arial" panose="020B0604020202020204" pitchFamily="34" charset="0"/>
                <a:cs typeface="Arial" panose="020B0604020202020204" pitchFamily="34" charset="0"/>
              </a:rPr>
              <a:t>to close </a:t>
            </a:r>
            <a:r>
              <a:rPr lang="en-ZA" sz="2000" dirty="0">
                <a:solidFill>
                  <a:srgbClr val="F8A928"/>
                </a:solidFill>
                <a:latin typeface="Arial" panose="020B0604020202020204" pitchFamily="34" charset="0"/>
                <a:cs typeface="Arial" panose="020B0604020202020204" pitchFamily="34" charset="0"/>
              </a:rPr>
              <a:t>the loophole that has resulted in unfair contractual </a:t>
            </a:r>
            <a:r>
              <a:rPr lang="en-ZA" sz="2000" dirty="0" smtClean="0">
                <a:solidFill>
                  <a:srgbClr val="F8A928"/>
                </a:solidFill>
                <a:latin typeface="Arial" panose="020B0604020202020204" pitchFamily="34" charset="0"/>
                <a:cs typeface="Arial" panose="020B0604020202020204" pitchFamily="34" charset="0"/>
              </a:rPr>
              <a:t>agreement – that comes with the common law system of “</a:t>
            </a:r>
            <a:r>
              <a:rPr lang="en-ZA" sz="2000" dirty="0" smtClean="0">
                <a:solidFill>
                  <a:srgbClr val="FF0000"/>
                </a:solidFill>
                <a:latin typeface="Arial" panose="020B0604020202020204" pitchFamily="34" charset="0"/>
                <a:cs typeface="Arial" panose="020B0604020202020204" pitchFamily="34" charset="0"/>
              </a:rPr>
              <a:t>freedom of contract”.</a:t>
            </a:r>
            <a:endParaRPr lang="en-ZA" sz="2000" dirty="0">
              <a:solidFill>
                <a:srgbClr val="FF0000"/>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4"/>
          </p:nvPr>
        </p:nvSpPr>
        <p:spPr/>
        <p:txBody>
          <a:bodyPr/>
          <a:lstStyle/>
          <a:p>
            <a:fld id="{BEFEE913-3FAE-45B5-BDB7-85FD8745EA55}" type="slidenum">
              <a:rPr lang="en-ZA" smtClean="0"/>
              <a:t>8</a:t>
            </a:fld>
            <a:endParaRPr lang="en-ZA" dirty="0" smtClean="0"/>
          </a:p>
        </p:txBody>
      </p:sp>
    </p:spTree>
    <p:extLst>
      <p:ext uri="{BB962C8B-B14F-4D97-AF65-F5344CB8AC3E}">
        <p14:creationId xmlns:p14="http://schemas.microsoft.com/office/powerpoint/2010/main" val="1771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OBJECTIVES OF THE BILLS</a:t>
            </a:r>
          </a:p>
        </p:txBody>
      </p:sp>
      <p:sp>
        <p:nvSpPr>
          <p:cNvPr id="3" name="Content Placeholder 2"/>
          <p:cNvSpPr>
            <a:spLocks noGrp="1"/>
          </p:cNvSpPr>
          <p:nvPr>
            <p:ph idx="1"/>
          </p:nvPr>
        </p:nvSpPr>
        <p:spPr>
          <a:xfrm>
            <a:off x="611560" y="1600201"/>
            <a:ext cx="7922840" cy="4343400"/>
          </a:xfrm>
        </p:spPr>
        <p:txBody>
          <a:bodyPr>
            <a:normAutofit fontScale="85000" lnSpcReduction="20000"/>
          </a:bodyPr>
          <a:lstStyle/>
          <a:p>
            <a:pPr algn="just">
              <a:buClr>
                <a:srgbClr val="FF6600"/>
              </a:buClr>
              <a:buFont typeface="Arial"/>
              <a:buChar char="•"/>
            </a:pPr>
            <a:r>
              <a:rPr lang="en-ZA" dirty="0">
                <a:latin typeface="Arial" charset="0"/>
              </a:rPr>
              <a:t>To introduce a Resale Royalty Right. </a:t>
            </a:r>
            <a:r>
              <a:rPr lang="en-ZA" dirty="0" smtClean="0">
                <a:latin typeface="Arial" charset="0"/>
              </a:rPr>
              <a:t>Resale </a:t>
            </a:r>
            <a:r>
              <a:rPr lang="en-ZA" dirty="0">
                <a:latin typeface="Arial" charset="0"/>
              </a:rPr>
              <a:t>Royalty Right means that </a:t>
            </a:r>
            <a:r>
              <a:rPr lang="en-ZA" dirty="0" smtClean="0">
                <a:latin typeface="Arial" charset="0"/>
              </a:rPr>
              <a:t>an artist (</a:t>
            </a:r>
            <a:r>
              <a:rPr lang="en-ZA" dirty="0" smtClean="0">
                <a:solidFill>
                  <a:srgbClr val="FF0000"/>
                </a:solidFill>
                <a:latin typeface="Arial" charset="0"/>
              </a:rPr>
              <a:t>virtual arts</a:t>
            </a:r>
            <a:r>
              <a:rPr lang="en-ZA" dirty="0" smtClean="0">
                <a:latin typeface="Arial" charset="0"/>
              </a:rPr>
              <a:t>) could </a:t>
            </a:r>
            <a:r>
              <a:rPr lang="en-ZA" dirty="0">
                <a:latin typeface="Arial" charset="0"/>
              </a:rPr>
              <a:t>be entitled to a royalty when their original work is resold </a:t>
            </a:r>
            <a:r>
              <a:rPr lang="en-ZA" dirty="0" smtClean="0">
                <a:latin typeface="Arial" charset="0"/>
              </a:rPr>
              <a:t>commercially;</a:t>
            </a:r>
            <a:endParaRPr lang="en-ZA" dirty="0">
              <a:latin typeface="Arial" charset="0"/>
            </a:endParaRPr>
          </a:p>
          <a:p>
            <a:pPr algn="just">
              <a:buClr>
                <a:srgbClr val="FF6600"/>
              </a:buClr>
              <a:buFont typeface="Arial"/>
              <a:buChar char="•"/>
            </a:pPr>
            <a:r>
              <a:rPr lang="en-ZA" dirty="0">
                <a:latin typeface="Arial" charset="0"/>
              </a:rPr>
              <a:t>To introduce a hybrid system </a:t>
            </a:r>
            <a:r>
              <a:rPr lang="en-ZA" dirty="0" smtClean="0">
                <a:latin typeface="Arial" charset="0"/>
              </a:rPr>
              <a:t>for </a:t>
            </a:r>
            <a:r>
              <a:rPr lang="en-ZA" dirty="0">
                <a:solidFill>
                  <a:srgbClr val="FF0000"/>
                </a:solidFill>
                <a:latin typeface="Arial" charset="0"/>
              </a:rPr>
              <a:t>limited </a:t>
            </a:r>
            <a:r>
              <a:rPr lang="en-ZA" dirty="0" smtClean="0">
                <a:solidFill>
                  <a:srgbClr val="FF0000"/>
                </a:solidFill>
                <a:latin typeface="Arial" charset="0"/>
              </a:rPr>
              <a:t>access and uses, only in certain circumstances</a:t>
            </a:r>
            <a:r>
              <a:rPr lang="en-ZA" dirty="0" smtClean="0">
                <a:latin typeface="Arial" charset="0"/>
              </a:rPr>
              <a:t>, this without </a:t>
            </a:r>
            <a:r>
              <a:rPr lang="en-ZA" dirty="0">
                <a:latin typeface="Arial" charset="0"/>
              </a:rPr>
              <a:t>obtaining permission and without paying a fee or a </a:t>
            </a:r>
            <a:r>
              <a:rPr lang="en-ZA" dirty="0" smtClean="0">
                <a:latin typeface="Arial" charset="0"/>
              </a:rPr>
              <a:t>royalty</a:t>
            </a:r>
            <a:r>
              <a:rPr lang="en-ZA" dirty="0">
                <a:latin typeface="Arial" charset="0"/>
              </a:rPr>
              <a:t>;</a:t>
            </a:r>
          </a:p>
          <a:p>
            <a:pPr algn="just">
              <a:buClr>
                <a:srgbClr val="FF6600"/>
              </a:buClr>
            </a:pPr>
            <a:r>
              <a:rPr lang="en-US" dirty="0">
                <a:latin typeface="Arial" charset="0"/>
              </a:rPr>
              <a:t>To provide for exceptions and limitations in </a:t>
            </a:r>
            <a:r>
              <a:rPr lang="en-US" dirty="0">
                <a:solidFill>
                  <a:srgbClr val="FF0000"/>
                </a:solidFill>
                <a:latin typeface="Arial" charset="0"/>
              </a:rPr>
              <a:t>education, libraries, archives and </a:t>
            </a:r>
            <a:r>
              <a:rPr lang="en-US" dirty="0" smtClean="0">
                <a:solidFill>
                  <a:srgbClr val="FF0000"/>
                </a:solidFill>
                <a:latin typeface="Arial" charset="0"/>
              </a:rPr>
              <a:t>museums;</a:t>
            </a:r>
          </a:p>
          <a:p>
            <a:pPr algn="just">
              <a:buClr>
                <a:srgbClr val="FF6600"/>
              </a:buClr>
            </a:pPr>
            <a:r>
              <a:rPr lang="en-ZA" dirty="0" smtClean="0">
                <a:latin typeface="Arial" charset="0"/>
              </a:rPr>
              <a:t>To </a:t>
            </a:r>
            <a:r>
              <a:rPr lang="en-ZA" dirty="0">
                <a:latin typeface="Arial" charset="0"/>
              </a:rPr>
              <a:t>provide for the </a:t>
            </a:r>
            <a:r>
              <a:rPr lang="en-ZA" dirty="0">
                <a:solidFill>
                  <a:srgbClr val="FF0000"/>
                </a:solidFill>
                <a:latin typeface="Arial" charset="0"/>
              </a:rPr>
              <a:t>availability of accessible </a:t>
            </a:r>
            <a:r>
              <a:rPr lang="en-ZA" dirty="0" smtClean="0">
                <a:solidFill>
                  <a:srgbClr val="FF0000"/>
                </a:solidFill>
                <a:latin typeface="Arial" charset="0"/>
              </a:rPr>
              <a:t>format/copies </a:t>
            </a:r>
            <a:r>
              <a:rPr lang="en-ZA" dirty="0">
                <a:solidFill>
                  <a:srgbClr val="FF0000"/>
                </a:solidFill>
                <a:latin typeface="Arial" charset="0"/>
              </a:rPr>
              <a:t>of </a:t>
            </a:r>
            <a:r>
              <a:rPr lang="en-ZA" dirty="0" smtClean="0">
                <a:solidFill>
                  <a:srgbClr val="FF0000"/>
                </a:solidFill>
                <a:latin typeface="Arial" charset="0"/>
              </a:rPr>
              <a:t>work </a:t>
            </a:r>
            <a:r>
              <a:rPr lang="en-ZA" dirty="0">
                <a:solidFill>
                  <a:srgbClr val="FF0000"/>
                </a:solidFill>
                <a:latin typeface="Arial" charset="0"/>
              </a:rPr>
              <a:t>to accommodate persons with disabilities.</a:t>
            </a:r>
            <a:r>
              <a:rPr lang="en-ZA" dirty="0">
                <a:latin typeface="Arial" charset="0"/>
              </a:rPr>
              <a:t> This provision extends beyond matters pertaining to the blind and includes other disabilities such as learning disabilities, dyslexia etc..</a:t>
            </a:r>
          </a:p>
          <a:p>
            <a:pPr algn="just">
              <a:buClr>
                <a:srgbClr val="FF6600"/>
              </a:buClr>
              <a:buFont typeface="Arial"/>
              <a:buChar char="•"/>
            </a:pPr>
            <a:r>
              <a:rPr lang="en-US" dirty="0">
                <a:latin typeface="Arial" charset="0"/>
              </a:rPr>
              <a:t>To provide for the sharing of royalties in respect of literary, musical, artistic and audiovisual </a:t>
            </a:r>
            <a:r>
              <a:rPr lang="en-US" dirty="0" smtClean="0">
                <a:latin typeface="Arial" charset="0"/>
              </a:rPr>
              <a:t>works;</a:t>
            </a:r>
            <a:endParaRPr lang="en-US" dirty="0">
              <a:latin typeface="Arial" charset="0"/>
            </a:endParaRPr>
          </a:p>
          <a:p>
            <a:pPr algn="just">
              <a:buClr>
                <a:srgbClr val="FF6600"/>
              </a:buClr>
              <a:buFont typeface="Arial"/>
              <a:buChar char="•"/>
            </a:pPr>
            <a:r>
              <a:rPr lang="en-US" dirty="0" smtClean="0">
                <a:latin typeface="Arial" charset="0"/>
              </a:rPr>
              <a:t>To provide mandatory requirements for </a:t>
            </a:r>
            <a:r>
              <a:rPr lang="en-US" dirty="0">
                <a:latin typeface="Arial" charset="0"/>
              </a:rPr>
              <a:t>the </a:t>
            </a:r>
            <a:r>
              <a:rPr lang="en-US" dirty="0" smtClean="0">
                <a:latin typeface="Arial" charset="0"/>
              </a:rPr>
              <a:t>recording </a:t>
            </a:r>
            <a:r>
              <a:rPr lang="en-US" dirty="0">
                <a:latin typeface="Arial" charset="0"/>
              </a:rPr>
              <a:t>and reporting </a:t>
            </a:r>
            <a:r>
              <a:rPr lang="en-US" dirty="0" smtClean="0">
                <a:latin typeface="Arial" charset="0"/>
              </a:rPr>
              <a:t>– by users the users of the content such as broadcasters, and other commercial entities.</a:t>
            </a:r>
            <a:endParaRPr lang="en-ZA" dirty="0">
              <a:latin typeface="Arial" charset="0"/>
            </a:endParaRPr>
          </a:p>
          <a:p>
            <a:pPr algn="just">
              <a:buClr>
                <a:srgbClr val="FF6600"/>
              </a:buClr>
              <a:buFont typeface="Arial"/>
              <a:buChar char="•"/>
            </a:pPr>
            <a:r>
              <a:rPr lang="en-ZA" dirty="0">
                <a:latin typeface="Arial" charset="0"/>
              </a:rPr>
              <a:t>To strengthen the Copyright Tribunal so that it can deal with </a:t>
            </a:r>
            <a:r>
              <a:rPr lang="en-ZA" dirty="0" smtClean="0">
                <a:latin typeface="Arial" charset="0"/>
              </a:rPr>
              <a:t>all disputes on Copyright </a:t>
            </a:r>
            <a:r>
              <a:rPr lang="en-ZA" dirty="0">
                <a:latin typeface="Arial" charset="0"/>
              </a:rPr>
              <a:t>and related </a:t>
            </a:r>
            <a:r>
              <a:rPr lang="en-ZA" dirty="0" smtClean="0">
                <a:latin typeface="Arial" charset="0"/>
              </a:rPr>
              <a:t>rights;</a:t>
            </a:r>
          </a:p>
          <a:p>
            <a:pPr algn="just">
              <a:buClr>
                <a:srgbClr val="FF6600"/>
              </a:buClr>
              <a:buFont typeface="Arial"/>
              <a:buChar char="•"/>
            </a:pPr>
            <a:r>
              <a:rPr lang="en-ZA" dirty="0" smtClean="0">
                <a:latin typeface="Arial" panose="020B0604020202020204" pitchFamily="34" charset="0"/>
                <a:cs typeface="Arial" panose="020B0604020202020204" pitchFamily="34" charset="0"/>
              </a:rPr>
              <a:t>To </a:t>
            </a:r>
            <a:r>
              <a:rPr lang="en-ZA" dirty="0">
                <a:latin typeface="Arial" panose="020B0604020202020204" pitchFamily="34" charset="0"/>
                <a:cs typeface="Arial" panose="020B0604020202020204" pitchFamily="34" charset="0"/>
              </a:rPr>
              <a:t>address the rights of authors in commissioned works that includes to </a:t>
            </a:r>
            <a:r>
              <a:rPr lang="en-ZA" dirty="0" smtClean="0">
                <a:latin typeface="Arial" panose="020B0604020202020204" pitchFamily="34" charset="0"/>
                <a:cs typeface="Arial" panose="020B0604020202020204" pitchFamily="34" charset="0"/>
              </a:rPr>
              <a:t>regulate the scope for commercial </a:t>
            </a:r>
            <a:r>
              <a:rPr lang="en-ZA" dirty="0">
                <a:latin typeface="Arial" panose="020B0604020202020204" pitchFamily="34" charset="0"/>
                <a:cs typeface="Arial" panose="020B0604020202020204" pitchFamily="34" charset="0"/>
              </a:rPr>
              <a:t>exploitation by any person so </a:t>
            </a:r>
            <a:r>
              <a:rPr lang="en-ZA" dirty="0" smtClean="0">
                <a:latin typeface="Arial" panose="020B0604020202020204" pitchFamily="34" charset="0"/>
                <a:cs typeface="Arial" panose="020B0604020202020204" pitchFamily="34" charset="0"/>
              </a:rPr>
              <a:t>licensed;</a:t>
            </a:r>
          </a:p>
          <a:p>
            <a:pPr algn="just">
              <a:buClr>
                <a:srgbClr val="FF6600"/>
              </a:buClr>
            </a:pPr>
            <a:r>
              <a:rPr lang="en-ZA" dirty="0" smtClean="0">
                <a:latin typeface="Arial" panose="020B0604020202020204" pitchFamily="34" charset="0"/>
                <a:cs typeface="Arial" panose="020B0604020202020204" pitchFamily="34" charset="0"/>
              </a:rPr>
              <a:t>Provide greater scope to contractually protect creators who assign their work to other commercial entities;</a:t>
            </a:r>
            <a:endParaRPr lang="en-ZA" dirty="0">
              <a:latin typeface="Arial" panose="020B0604020202020204" pitchFamily="34" charset="0"/>
              <a:cs typeface="Arial" panose="020B0604020202020204" pitchFamily="34" charset="0"/>
            </a:endParaRPr>
          </a:p>
          <a:p>
            <a:pPr algn="just">
              <a:buClr>
                <a:srgbClr val="FF6600"/>
              </a:buClr>
              <a:buFont typeface="Arial"/>
              <a:buChar char="•"/>
            </a:pPr>
            <a:r>
              <a:rPr lang="en-ZA" dirty="0">
                <a:latin typeface="Arial" charset="0"/>
              </a:rPr>
              <a:t>To introduce Technological Protection Measures (TPMs) to reduce incidents of copyright infringement.</a:t>
            </a:r>
          </a:p>
          <a:p>
            <a:endParaRPr lang="en-US" dirty="0"/>
          </a:p>
        </p:txBody>
      </p:sp>
      <p:sp>
        <p:nvSpPr>
          <p:cNvPr id="4" name="Slide Number Placeholder 3"/>
          <p:cNvSpPr>
            <a:spLocks noGrp="1"/>
          </p:cNvSpPr>
          <p:nvPr>
            <p:ph type="sldNum" sz="quarter" idx="4"/>
          </p:nvPr>
        </p:nvSpPr>
        <p:spPr/>
        <p:txBody>
          <a:bodyPr/>
          <a:lstStyle/>
          <a:p>
            <a:fld id="{1540ACF6-5344-4218-A8AF-82664C5FAA62}" type="slidenum">
              <a:rPr lang="en-ZA" smtClean="0"/>
              <a:t>9</a:t>
            </a:fld>
            <a:endParaRPr lang="en-ZA" dirty="0" smtClean="0"/>
          </a:p>
        </p:txBody>
      </p:sp>
    </p:spTree>
    <p:extLst>
      <p:ext uri="{BB962C8B-B14F-4D97-AF65-F5344CB8AC3E}">
        <p14:creationId xmlns:p14="http://schemas.microsoft.com/office/powerpoint/2010/main" val="41957665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46265</TotalTime>
  <Words>8807</Words>
  <Application>Microsoft Office PowerPoint</Application>
  <PresentationFormat>On-screen Show (4:3)</PresentationFormat>
  <Paragraphs>553</Paragraphs>
  <Slides>61</Slides>
  <Notes>11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61</vt:i4>
      </vt:variant>
    </vt:vector>
  </HeadingPairs>
  <TitlesOfParts>
    <vt:vector size="72" baseType="lpstr">
      <vt:lpstr>ＭＳ Ｐゴシック</vt:lpstr>
      <vt:lpstr>&amp;quot</vt:lpstr>
      <vt:lpstr>Arial</vt:lpstr>
      <vt:lpstr>Calibri</vt:lpstr>
      <vt:lpstr>Calibri (Body)</vt:lpstr>
      <vt:lpstr>Gill Sans</vt:lpstr>
      <vt:lpstr>Times New Roman</vt:lpstr>
      <vt:lpstr>Verdana</vt:lpstr>
      <vt:lpstr>Wingdings</vt:lpstr>
      <vt:lpstr>Office Theme</vt:lpstr>
      <vt:lpstr>1_Office Theme</vt:lpstr>
      <vt:lpstr>PRESENTATION</vt:lpstr>
      <vt:lpstr>PURPOSE OF THE PRESENTATION </vt:lpstr>
      <vt:lpstr>GENERAL INTRODUCTION &amp; REMARKS</vt:lpstr>
      <vt:lpstr>GENERAL INTRODUCTION &amp; REMARKS</vt:lpstr>
      <vt:lpstr>KEY  CONCERNS RAISED BY THE ARTS AND CULTURE SECTOR </vt:lpstr>
      <vt:lpstr>STATUTORY &amp; POLICY CONTEXT</vt:lpstr>
      <vt:lpstr> SUMMARY OF JOURNEY  &amp;  CONTEXT </vt:lpstr>
      <vt:lpstr>OBJECTIVES OF THE BILLS</vt:lpstr>
      <vt:lpstr>OBJECTIVES OF THE BILLS</vt:lpstr>
      <vt:lpstr>KEY HIGHLIGHTS/PROVISIONS OF THE BILLS </vt:lpstr>
      <vt:lpstr> STATUS OF BOTH THE BILLS</vt:lpstr>
      <vt:lpstr>PRESIDENT REFERRAL &amp; RESERVATIONS</vt:lpstr>
      <vt:lpstr>PRESIDENT REFERRAL &amp; RESERVATIONS</vt:lpstr>
      <vt:lpstr>PROPOSED WAY FORWARD</vt:lpstr>
      <vt:lpstr>PROPOSED WAY FORWARD</vt:lpstr>
      <vt:lpstr>PROPOSED WAY FORWARD</vt:lpstr>
      <vt:lpstr>WAY FORWARD</vt:lpstr>
      <vt:lpstr> DEBATE: FAIR USE/FAIR DEALING ‘A MATTER FOR POLICY OPTION’</vt:lpstr>
      <vt:lpstr>BACKGROUND, PURPOSE  &amp; STATUS</vt:lpstr>
      <vt:lpstr> WHAT IS FAIR USE &amp; FAIR DEALING  </vt:lpstr>
      <vt:lpstr> FAIR USE v FAIR DEALING  </vt:lpstr>
      <vt:lpstr>DIFFERENCES BETWEEN THE TWO</vt:lpstr>
      <vt:lpstr>DIFFERENCES BETWEEN THE TWO</vt:lpstr>
      <vt:lpstr>CRITICISIM LEVELLED AGAINST THE PROPOSED FAIR-USE MODEL </vt:lpstr>
      <vt:lpstr>CROSS-ROAD/POLICY DILEMMA   Should South Africa preserve the closed list of permitted purposes   or   Should South Africa go for the open ended list of permitted purposes </vt:lpstr>
      <vt:lpstr>BALANCING THE SCALE IS KEY BUT A DILLEMA</vt:lpstr>
      <vt:lpstr>RATIONALE - TRANFORMATIVE CONSTITUTIONALISM </vt:lpstr>
      <vt:lpstr>FAIR USE AN ADVANTAGES FOR SOUTH AFRICA (NATIONAL INTERESTS) </vt:lpstr>
      <vt:lpstr>WILL FAIR USE BRING ABOUT UNCERTAINITY </vt:lpstr>
      <vt:lpstr> DOES THE BILL VIOLATES INTERNATIONAL TREATIES?</vt:lpstr>
      <vt:lpstr>IGNORANCE OF HISTORICAL BACKGROUNT AND CONTEXT </vt:lpstr>
      <vt:lpstr>OTHER INTERNATIONAL OBLIGATIONS  </vt:lpstr>
      <vt:lpstr>Thank You</vt:lpstr>
      <vt:lpstr> COPYRIGHT AMENDMENT BILL</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Proposed Amendments</vt:lpstr>
      <vt:lpstr> PERFORMERS PROTECTION AMENDMENT BILL </vt:lpstr>
      <vt:lpstr> Background</vt:lpstr>
      <vt:lpstr>Objectives of the PPAB</vt:lpstr>
      <vt:lpstr>Proposed Amendments</vt:lpstr>
      <vt:lpstr>Proposed Amendments </vt:lpstr>
      <vt:lpstr>Proposed Amendments   </vt:lpstr>
      <vt:lpstr>Proposed Amendments </vt:lpstr>
      <vt:lpstr>Proposed Amendments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Zwelakhe Mbiba</cp:lastModifiedBy>
  <cp:revision>1711</cp:revision>
  <cp:lastPrinted>2017-10-04T15:06:17Z</cp:lastPrinted>
  <dcterms:created xsi:type="dcterms:W3CDTF">2013-11-12T11:39:42Z</dcterms:created>
  <dcterms:modified xsi:type="dcterms:W3CDTF">2020-09-02T10:49:21Z</dcterms:modified>
</cp:coreProperties>
</file>